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350" r:id="rId4"/>
    <p:sldId id="348" r:id="rId5"/>
    <p:sldId id="326" r:id="rId6"/>
    <p:sldId id="347" r:id="rId7"/>
    <p:sldId id="357" r:id="rId8"/>
    <p:sldId id="355" r:id="rId9"/>
    <p:sldId id="306" r:id="rId10"/>
    <p:sldId id="304" r:id="rId11"/>
  </p:sldIdLst>
  <p:sldSz cx="9144000" cy="6858000" type="screen4x3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  <a:srgbClr val="FDE8D7"/>
    <a:srgbClr val="FCD5B5"/>
    <a:srgbClr val="C00000"/>
    <a:srgbClr val="F0EA00"/>
    <a:srgbClr val="0000FF"/>
    <a:srgbClr val="FF0000"/>
    <a:srgbClr val="FFFFFF"/>
    <a:srgbClr val="CBD9EB"/>
    <a:srgbClr val="DDE9F7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等深淺樣式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66" autoAdjust="0"/>
    <p:restoredTop sz="94660"/>
  </p:normalViewPr>
  <p:slideViewPr>
    <p:cSldViewPr>
      <p:cViewPr varScale="1">
        <p:scale>
          <a:sx n="62" d="100"/>
          <a:sy n="62" d="100"/>
        </p:scale>
        <p:origin x="-600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C1A017-E842-41BE-8E0F-E6B2463422D2}" type="datetimeFigureOut">
              <a:rPr lang="zh-TW" altLang="en-US" smtClean="0"/>
              <a:pPr/>
              <a:t>2017/3/17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5F572-991E-43A9-974B-3AC6B650EC6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 txBox="1">
            <a:spLocks noGrp="1" noChangeArrowheads="1"/>
          </p:cNvSpPr>
          <p:nvPr/>
        </p:nvSpPr>
        <p:spPr bwMode="auto">
          <a:xfrm>
            <a:off x="3850092" y="9427689"/>
            <a:ext cx="2946065" cy="497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471" tIns="43735" rIns="87471" bIns="43735" anchor="b"/>
          <a:lstStyle/>
          <a:p>
            <a:pPr algn="r" eaLnBrk="1" hangingPunct="1"/>
            <a:fld id="{A4C6E5C5-FA40-4EB0-8750-405D79D79B34}" type="slidenum">
              <a:rPr lang="en-US" altLang="zh-TW" sz="1100">
                <a:latin typeface="Arial" charset="0"/>
                <a:ea typeface="新細明體" pitchFamily="18" charset="-120"/>
              </a:rPr>
              <a:pPr algn="r" eaLnBrk="1" hangingPunct="1"/>
              <a:t>6</a:t>
            </a:fld>
            <a:endParaRPr lang="en-US" altLang="zh-TW" sz="1100" dirty="0">
              <a:latin typeface="Arial" charset="0"/>
              <a:ea typeface="新細明體" pitchFamily="18" charset="-120"/>
            </a:endParaRPr>
          </a:p>
        </p:txBody>
      </p:sp>
      <p:sp>
        <p:nvSpPr>
          <p:cNvPr id="46083" name="Rectangle 7"/>
          <p:cNvSpPr txBox="1">
            <a:spLocks noGrp="1" noChangeArrowheads="1"/>
          </p:cNvSpPr>
          <p:nvPr/>
        </p:nvSpPr>
        <p:spPr bwMode="auto">
          <a:xfrm>
            <a:off x="3850092" y="9427689"/>
            <a:ext cx="2946065" cy="497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471" tIns="43735" rIns="87471" bIns="43735" anchor="b"/>
          <a:lstStyle/>
          <a:p>
            <a:pPr algn="r" eaLnBrk="1" hangingPunct="1"/>
            <a:fld id="{BE9D5174-A54F-44EB-B4A8-9E7591DCDB0F}" type="slidenum">
              <a:rPr lang="en-US" altLang="zh-TW" sz="1100">
                <a:latin typeface="Arial" charset="0"/>
                <a:ea typeface="新細明體" pitchFamily="18" charset="-120"/>
              </a:rPr>
              <a:pPr algn="r" eaLnBrk="1" hangingPunct="1"/>
              <a:t>6</a:t>
            </a:fld>
            <a:endParaRPr lang="en-US" altLang="zh-TW" sz="1100" dirty="0">
              <a:latin typeface="Arial" charset="0"/>
              <a:ea typeface="新細明體" pitchFamily="18" charset="-120"/>
            </a:endParaRPr>
          </a:p>
        </p:txBody>
      </p:sp>
      <p:sp>
        <p:nvSpPr>
          <p:cNvPr id="460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4538"/>
            <a:ext cx="4959350" cy="3719512"/>
          </a:xfrm>
          <a:ln/>
        </p:spPr>
      </p:sp>
      <p:sp>
        <p:nvSpPr>
          <p:cNvPr id="460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7471" tIns="43735" rIns="87471" bIns="43735"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F541-64D8-4D10-BAF1-A3E7DE2C2640}" type="datetimeFigureOut">
              <a:rPr lang="zh-TW" altLang="en-US" smtClean="0"/>
              <a:pPr/>
              <a:t>2017/3/17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DA1-06ED-4DB8-9A14-DED80B488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F541-64D8-4D10-BAF1-A3E7DE2C2640}" type="datetimeFigureOut">
              <a:rPr lang="zh-TW" altLang="en-US" smtClean="0"/>
              <a:pPr/>
              <a:t>2017/3/17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DA1-06ED-4DB8-9A14-DED80B488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F541-64D8-4D10-BAF1-A3E7DE2C2640}" type="datetimeFigureOut">
              <a:rPr lang="zh-TW" altLang="en-US" smtClean="0"/>
              <a:pPr/>
              <a:t>2017/3/17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DA1-06ED-4DB8-9A14-DED80B488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F541-64D8-4D10-BAF1-A3E7DE2C2640}" type="datetimeFigureOut">
              <a:rPr lang="zh-TW" altLang="en-US" smtClean="0"/>
              <a:pPr/>
              <a:t>2017/3/17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DA1-06ED-4DB8-9A14-DED80B488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F541-64D8-4D10-BAF1-A3E7DE2C2640}" type="datetimeFigureOut">
              <a:rPr lang="zh-TW" altLang="en-US" smtClean="0"/>
              <a:pPr/>
              <a:t>2017/3/17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DA1-06ED-4DB8-9A14-DED80B488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F541-64D8-4D10-BAF1-A3E7DE2C2640}" type="datetimeFigureOut">
              <a:rPr lang="zh-TW" altLang="en-US" smtClean="0"/>
              <a:pPr/>
              <a:t>2017/3/17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DA1-06ED-4DB8-9A14-DED80B488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F541-64D8-4D10-BAF1-A3E7DE2C2640}" type="datetimeFigureOut">
              <a:rPr lang="zh-TW" altLang="en-US" smtClean="0"/>
              <a:pPr/>
              <a:t>2017/3/17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DA1-06ED-4DB8-9A14-DED80B488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F541-64D8-4D10-BAF1-A3E7DE2C2640}" type="datetimeFigureOut">
              <a:rPr lang="zh-TW" altLang="en-US" smtClean="0"/>
              <a:pPr/>
              <a:t>2017/3/17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DA1-06ED-4DB8-9A14-DED80B488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F541-64D8-4D10-BAF1-A3E7DE2C2640}" type="datetimeFigureOut">
              <a:rPr lang="zh-TW" altLang="en-US" smtClean="0"/>
              <a:pPr/>
              <a:t>2017/3/17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DA1-06ED-4DB8-9A14-DED80B488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F541-64D8-4D10-BAF1-A3E7DE2C2640}" type="datetimeFigureOut">
              <a:rPr lang="zh-TW" altLang="en-US" smtClean="0"/>
              <a:pPr/>
              <a:t>2017/3/17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DA1-06ED-4DB8-9A14-DED80B488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F541-64D8-4D10-BAF1-A3E7DE2C2640}" type="datetimeFigureOut">
              <a:rPr lang="zh-TW" altLang="en-US" smtClean="0"/>
              <a:pPr/>
              <a:t>2017/3/17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DA1-06ED-4DB8-9A14-DED80B488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5F541-64D8-4D10-BAF1-A3E7DE2C2640}" type="datetimeFigureOut">
              <a:rPr lang="zh-TW" altLang="en-US" smtClean="0"/>
              <a:pPr/>
              <a:t>2017/3/17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CDDA1-06ED-4DB8-9A14-DED80B488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18.png"/><Relationship Id="rId3" Type="http://schemas.openxmlformats.org/officeDocument/2006/relationships/hyperlink" Target="http://10.249.16.1/" TargetMode="External"/><Relationship Id="rId7" Type="http://schemas.openxmlformats.org/officeDocument/2006/relationships/image" Target="../media/image11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16.png"/><Relationship Id="rId5" Type="http://schemas.openxmlformats.org/officeDocument/2006/relationships/image" Target="../media/image13.png"/><Relationship Id="rId10" Type="http://schemas.openxmlformats.org/officeDocument/2006/relationships/image" Target="../media/image15.png"/><Relationship Id="rId4" Type="http://schemas.openxmlformats.org/officeDocument/2006/relationships/image" Target="../media/image5.png"/><Relationship Id="rId9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jpeg"/><Relationship Id="rId5" Type="http://schemas.openxmlformats.org/officeDocument/2006/relationships/image" Target="../media/image21.png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橢圓 8"/>
          <p:cNvSpPr/>
          <p:nvPr/>
        </p:nvSpPr>
        <p:spPr>
          <a:xfrm>
            <a:off x="1763688" y="620688"/>
            <a:ext cx="8820472" cy="712879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48072" y="3111104"/>
            <a:ext cx="7772400" cy="1470025"/>
          </a:xfrm>
        </p:spPr>
        <p:txBody>
          <a:bodyPr/>
          <a:lstStyle/>
          <a:p>
            <a:r>
              <a:rPr lang="zh-TW" altLang="en-US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口腔癌防治業務</a:t>
            </a:r>
            <a:r>
              <a:rPr lang="en-US" altLang="zh-TW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/>
            </a:r>
            <a:br>
              <a:rPr lang="en-US" altLang="zh-TW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</a:br>
            <a:r>
              <a:rPr lang="zh-TW" altLang="en-US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懶人包</a:t>
            </a:r>
            <a:endParaRPr lang="zh-TW" altLang="en-US" dirty="0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gray">
          <a:xfrm>
            <a:off x="5651500" y="1613745"/>
            <a:ext cx="327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zh-TW" altLang="en-US" sz="2800" dirty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高雄市政府衛生局</a:t>
            </a:r>
            <a:endParaRPr kumimoji="0" lang="en-US" altLang="zh-TW" sz="2800" dirty="0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10" name="副標題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>
              <a:latin typeface="華康中圓體(P)" pitchFamily="34" charset="-120"/>
              <a:ea typeface="華康中圓體(P)" pitchFamily="34" charset="-120"/>
            </a:endParaRPr>
          </a:p>
        </p:txBody>
      </p:sp>
      <p:pic>
        <p:nvPicPr>
          <p:cNvPr id="68610" name="Picture 2" descr="https://d30y9cdsu7xlg0.cloudfront.net/png/685665-200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lum bright="40000"/>
          </a:blip>
          <a:stretch>
            <a:fillRect/>
          </a:stretch>
        </p:blipFill>
        <p:spPr bwMode="auto">
          <a:xfrm>
            <a:off x="6228185" y="3789041"/>
            <a:ext cx="2539683" cy="25396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1052736"/>
            <a:ext cx="1152128" cy="1109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橢圓 19"/>
          <p:cNvSpPr/>
          <p:nvPr/>
        </p:nvSpPr>
        <p:spPr>
          <a:xfrm>
            <a:off x="-1332656" y="620688"/>
            <a:ext cx="8820472" cy="712879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7" name="平行四邊形 6"/>
          <p:cNvSpPr/>
          <p:nvPr/>
        </p:nvSpPr>
        <p:spPr>
          <a:xfrm rot="212102" flipV="1">
            <a:off x="-99019" y="5463256"/>
            <a:ext cx="9288000" cy="648072"/>
          </a:xfrm>
          <a:prstGeom prst="parallelogram">
            <a:avLst>
              <a:gd name="adj" fmla="val 13859"/>
            </a:avLst>
          </a:prstGeom>
          <a:solidFill>
            <a:srgbClr val="FCD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987" name="標題 1"/>
          <p:cNvSpPr txBox="1">
            <a:spLocks/>
          </p:cNvSpPr>
          <p:nvPr/>
        </p:nvSpPr>
        <p:spPr bwMode="auto">
          <a:xfrm rot="208339">
            <a:off x="-182410" y="5287981"/>
            <a:ext cx="6773068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zh-TW" altLang="en-US" sz="2800" b="1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</a:rPr>
              <a:t>敬邀   加入口腔愛篩服務</a:t>
            </a:r>
            <a:endParaRPr lang="en-US" altLang="zh-TW" sz="2800" b="1" dirty="0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</a:endParaRPr>
          </a:p>
        </p:txBody>
      </p:sp>
      <p:pic>
        <p:nvPicPr>
          <p:cNvPr id="5" name="圖片 4"/>
          <p:cNvPicPr/>
          <p:nvPr/>
        </p:nvPicPr>
        <p:blipFill>
          <a:blip r:embed="rId2" cstate="print"/>
          <a:srcRect l="10000" r="10000"/>
          <a:stretch>
            <a:fillRect/>
          </a:stretch>
        </p:blipFill>
        <p:spPr bwMode="auto">
          <a:xfrm rot="169453">
            <a:off x="4139952" y="3645144"/>
            <a:ext cx="1008112" cy="1007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46" name="Picture 2" descr="https://d30y9cdsu7xlg0.cloudfront.net/png/19824-200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t="18900" b="16841"/>
          <a:stretch>
            <a:fillRect/>
          </a:stretch>
        </p:blipFill>
        <p:spPr bwMode="auto">
          <a:xfrm>
            <a:off x="2699792" y="2924945"/>
            <a:ext cx="1152128" cy="740347"/>
          </a:xfrm>
          <a:prstGeom prst="rect">
            <a:avLst/>
          </a:prstGeom>
          <a:noFill/>
        </p:spPr>
      </p:pic>
      <p:pic>
        <p:nvPicPr>
          <p:cNvPr id="30" name="Picture 2" descr="https://d30y9cdsu7xlg0.cloudfront.net/png/207110-200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211430">
            <a:off x="4293266" y="1926128"/>
            <a:ext cx="899999" cy="900000"/>
          </a:xfrm>
          <a:prstGeom prst="rect">
            <a:avLst/>
          </a:prstGeom>
          <a:noFill/>
        </p:spPr>
      </p:pic>
      <p:pic>
        <p:nvPicPr>
          <p:cNvPr id="33" name="Picture 2" descr="https://d30y9cdsu7xlg0.cloudfront.net/png/207110-200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277389">
            <a:off x="1324175" y="3679831"/>
            <a:ext cx="899999" cy="900000"/>
          </a:xfrm>
          <a:prstGeom prst="rect">
            <a:avLst/>
          </a:prstGeom>
          <a:noFill/>
        </p:spPr>
      </p:pic>
      <p:pic>
        <p:nvPicPr>
          <p:cNvPr id="37" name="圖片 36"/>
          <p:cNvPicPr/>
          <p:nvPr/>
        </p:nvPicPr>
        <p:blipFill>
          <a:blip r:embed="rId2" cstate="print"/>
          <a:srcRect l="10000" r="10000"/>
          <a:stretch>
            <a:fillRect/>
          </a:stretch>
        </p:blipFill>
        <p:spPr bwMode="auto">
          <a:xfrm rot="169453">
            <a:off x="1427869" y="1725033"/>
            <a:ext cx="1008112" cy="1007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文字方塊 9"/>
          <p:cNvSpPr txBox="1"/>
          <p:nvPr/>
        </p:nvSpPr>
        <p:spPr>
          <a:xfrm>
            <a:off x="7452320" y="3284984"/>
            <a:ext cx="16916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00" u="sng" dirty="0" smtClean="0">
                <a:solidFill>
                  <a:schemeClr val="bg1">
                    <a:lumMod val="85000"/>
                  </a:schemeClr>
                </a:solidFill>
              </a:rPr>
              <a:t>圖片來源</a:t>
            </a:r>
            <a:r>
              <a:rPr lang="en-US" altLang="zh-TW" sz="1000" dirty="0" smtClean="0">
                <a:solidFill>
                  <a:schemeClr val="bg1">
                    <a:lumMod val="85000"/>
                  </a:schemeClr>
                </a:solidFill>
              </a:rPr>
              <a:t>:“Shared Computer” icon by </a:t>
            </a:r>
            <a:r>
              <a:rPr lang="en-US" altLang="zh-TW" sz="1000" dirty="0" err="1" smtClean="0">
                <a:solidFill>
                  <a:schemeClr val="bg1">
                    <a:lumMod val="85000"/>
                  </a:schemeClr>
                </a:solidFill>
              </a:rPr>
              <a:t>arejoenah</a:t>
            </a:r>
            <a:r>
              <a:rPr lang="en-US" altLang="zh-TW" sz="1000" dirty="0" smtClean="0">
                <a:solidFill>
                  <a:schemeClr val="bg1">
                    <a:lumMod val="85000"/>
                  </a:schemeClr>
                </a:solidFill>
              </a:rPr>
              <a:t>, “Dentist” icon by </a:t>
            </a:r>
            <a:r>
              <a:rPr lang="en-US" altLang="zh-TW" sz="1000" dirty="0" err="1" smtClean="0">
                <a:solidFill>
                  <a:schemeClr val="bg1">
                    <a:lumMod val="85000"/>
                  </a:schemeClr>
                </a:solidFill>
              </a:rPr>
              <a:t>EpicCoders</a:t>
            </a:r>
            <a:r>
              <a:rPr lang="en-US" altLang="zh-TW" sz="1000" dirty="0" smtClean="0">
                <a:solidFill>
                  <a:schemeClr val="bg1">
                    <a:lumMod val="85000"/>
                  </a:schemeClr>
                </a:solidFill>
              </a:rPr>
              <a:t>, “Handshake” icon by </a:t>
            </a:r>
            <a:r>
              <a:rPr lang="en-US" altLang="zh-TW" sz="1000" dirty="0" err="1" smtClean="0">
                <a:solidFill>
                  <a:schemeClr val="bg1">
                    <a:lumMod val="85000"/>
                  </a:schemeClr>
                </a:solidFill>
              </a:rPr>
              <a:t>irene</a:t>
            </a:r>
            <a:r>
              <a:rPr lang="en-US" altLang="zh-TW" sz="10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altLang="zh-TW" sz="1000" dirty="0" err="1" smtClean="0">
                <a:solidFill>
                  <a:schemeClr val="bg1">
                    <a:lumMod val="85000"/>
                  </a:schemeClr>
                </a:solidFill>
              </a:rPr>
              <a:t>hoffman,“Search</a:t>
            </a:r>
            <a:r>
              <a:rPr lang="en-US" altLang="zh-TW" sz="1000" dirty="0" smtClean="0">
                <a:solidFill>
                  <a:schemeClr val="bg1">
                    <a:lumMod val="85000"/>
                  </a:schemeClr>
                </a:solidFill>
              </a:rPr>
              <a:t>” icon by Icons fest, “Throat” icon by </a:t>
            </a:r>
            <a:r>
              <a:rPr lang="en-US" altLang="zh-TW" sz="1000" dirty="0" err="1" smtClean="0">
                <a:solidFill>
                  <a:schemeClr val="bg1">
                    <a:lumMod val="85000"/>
                  </a:schemeClr>
                </a:solidFill>
              </a:rPr>
              <a:t>LAFS,“Oral</a:t>
            </a:r>
            <a:r>
              <a:rPr lang="en-US" altLang="zh-TW" sz="1000" dirty="0" smtClean="0">
                <a:solidFill>
                  <a:schemeClr val="bg1">
                    <a:lumMod val="85000"/>
                  </a:schemeClr>
                </a:solidFill>
              </a:rPr>
              <a:t> Hygiene” icon by </a:t>
            </a:r>
            <a:r>
              <a:rPr lang="en-US" altLang="zh-TW" sz="1000" dirty="0" err="1" smtClean="0">
                <a:solidFill>
                  <a:schemeClr val="bg1">
                    <a:lumMod val="85000"/>
                  </a:schemeClr>
                </a:solidFill>
              </a:rPr>
              <a:t>BomSymbol</a:t>
            </a:r>
            <a:r>
              <a:rPr lang="en-US" altLang="zh-TW" sz="1000" dirty="0" smtClean="0">
                <a:solidFill>
                  <a:schemeClr val="bg1">
                    <a:lumMod val="85000"/>
                  </a:schemeClr>
                </a:solidFill>
              </a:rPr>
              <a:t>, “</a:t>
            </a:r>
            <a:r>
              <a:rPr lang="en-US" altLang="zh-TW" sz="1000" dirty="0" err="1" smtClean="0">
                <a:solidFill>
                  <a:schemeClr val="bg1">
                    <a:lumMod val="85000"/>
                  </a:schemeClr>
                </a:solidFill>
              </a:rPr>
              <a:t>Stomatologist</a:t>
            </a:r>
            <a:r>
              <a:rPr lang="en-US" altLang="zh-TW" sz="1000" dirty="0" smtClean="0">
                <a:solidFill>
                  <a:schemeClr val="bg1">
                    <a:lumMod val="85000"/>
                  </a:schemeClr>
                </a:solidFill>
              </a:rPr>
              <a:t>” icon by </a:t>
            </a:r>
            <a:r>
              <a:rPr lang="en-US" altLang="zh-TW" sz="1000" dirty="0" err="1" smtClean="0">
                <a:solidFill>
                  <a:schemeClr val="bg1">
                    <a:lumMod val="85000"/>
                  </a:schemeClr>
                </a:solidFill>
              </a:rPr>
              <a:t>BomSymbol</a:t>
            </a:r>
            <a:r>
              <a:rPr lang="en-US" altLang="zh-TW" sz="1000" dirty="0" smtClean="0">
                <a:solidFill>
                  <a:schemeClr val="bg1">
                    <a:lumMod val="85000"/>
                  </a:schemeClr>
                </a:solidFill>
              </a:rPr>
              <a:t>, “Booklet Male” icon by icon 54, “Application” icon by Blair Adams ,“Process” icon by Christopher Holm-Hansen, “Dermatologist” icon by </a:t>
            </a:r>
            <a:r>
              <a:rPr lang="en-US" altLang="zh-TW" sz="1000" dirty="0" err="1" smtClean="0">
                <a:solidFill>
                  <a:schemeClr val="bg1">
                    <a:lumMod val="85000"/>
                  </a:schemeClr>
                </a:solidFill>
              </a:rPr>
              <a:t>Karthik</a:t>
            </a:r>
            <a:r>
              <a:rPr lang="en-US" altLang="zh-TW" sz="10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altLang="zh-TW" sz="1000" dirty="0" err="1" smtClean="0">
                <a:solidFill>
                  <a:schemeClr val="bg1">
                    <a:lumMod val="85000"/>
                  </a:schemeClr>
                </a:solidFill>
              </a:rPr>
              <a:t>Srinivas</a:t>
            </a:r>
            <a:r>
              <a:rPr lang="en-US" altLang="zh-TW" sz="1000" dirty="0" smtClean="0">
                <a:solidFill>
                  <a:schemeClr val="bg1">
                    <a:lumMod val="85000"/>
                  </a:schemeClr>
                </a:solidFill>
              </a:rPr>
              <a:t>, “Man” icon by </a:t>
            </a:r>
            <a:r>
              <a:rPr lang="en-US" altLang="zh-TW" sz="1000" dirty="0" err="1" smtClean="0">
                <a:solidFill>
                  <a:schemeClr val="bg1">
                    <a:lumMod val="85000"/>
                  </a:schemeClr>
                </a:solidFill>
              </a:rPr>
              <a:t>Symbolon</a:t>
            </a:r>
            <a:r>
              <a:rPr lang="en-US" altLang="zh-TW" sz="1000" dirty="0" smtClean="0">
                <a:solidFill>
                  <a:schemeClr val="bg1">
                    <a:lumMod val="85000"/>
                  </a:schemeClr>
                </a:solidFill>
              </a:rPr>
              <a:t> ,“Contact Form” icon by </a:t>
            </a:r>
            <a:r>
              <a:rPr lang="en-US" altLang="zh-TW" sz="1000" dirty="0" err="1" smtClean="0">
                <a:solidFill>
                  <a:schemeClr val="bg1">
                    <a:lumMod val="85000"/>
                  </a:schemeClr>
                </a:solidFill>
              </a:rPr>
              <a:t>Abdellah</a:t>
            </a:r>
            <a:r>
              <a:rPr lang="en-US" altLang="zh-TW" sz="1000" dirty="0" smtClean="0">
                <a:solidFill>
                  <a:schemeClr val="bg1">
                    <a:lumMod val="85000"/>
                  </a:schemeClr>
                </a:solidFill>
              </a:rPr>
              <a:t> El </a:t>
            </a:r>
            <a:r>
              <a:rPr lang="en-US" altLang="zh-TW" sz="1000" dirty="0" err="1" smtClean="0">
                <a:solidFill>
                  <a:schemeClr val="bg1">
                    <a:lumMod val="85000"/>
                  </a:schemeClr>
                </a:solidFill>
              </a:rPr>
              <a:t>Falah</a:t>
            </a:r>
            <a:r>
              <a:rPr lang="en-US" altLang="zh-TW" sz="1000" dirty="0" smtClean="0">
                <a:solidFill>
                  <a:schemeClr val="bg1">
                    <a:lumMod val="85000"/>
                  </a:schemeClr>
                </a:solidFill>
              </a:rPr>
              <a:t> El </a:t>
            </a:r>
            <a:r>
              <a:rPr lang="en-US" altLang="zh-TW" sz="1000" dirty="0" err="1" smtClean="0">
                <a:solidFill>
                  <a:schemeClr val="bg1">
                    <a:lumMod val="85000"/>
                  </a:schemeClr>
                </a:solidFill>
              </a:rPr>
              <a:t>Quadmiry</a:t>
            </a:r>
            <a:r>
              <a:rPr lang="en-US" altLang="zh-TW" sz="1000" dirty="0" smtClean="0">
                <a:solidFill>
                  <a:schemeClr val="bg1">
                    <a:lumMod val="85000"/>
                  </a:schemeClr>
                </a:solidFill>
              </a:rPr>
              <a:t>, “Oral” icon by </a:t>
            </a:r>
            <a:r>
              <a:rPr lang="en-US" altLang="zh-TW" sz="1000" dirty="0" err="1" smtClean="0">
                <a:solidFill>
                  <a:schemeClr val="bg1">
                    <a:lumMod val="85000"/>
                  </a:schemeClr>
                </a:solidFill>
              </a:rPr>
              <a:t>BomSymbol,“Cloud</a:t>
            </a:r>
            <a:r>
              <a:rPr lang="en-US" altLang="zh-TW" sz="1000" dirty="0" smtClean="0">
                <a:solidFill>
                  <a:schemeClr val="bg1">
                    <a:lumMod val="85000"/>
                  </a:schemeClr>
                </a:solidFill>
              </a:rPr>
              <a:t> Upload” icon </a:t>
            </a:r>
            <a:r>
              <a:rPr lang="en-US" altLang="zh-TW" sz="1000" dirty="0" err="1" smtClean="0">
                <a:solidFill>
                  <a:schemeClr val="bg1">
                    <a:lumMod val="85000"/>
                  </a:schemeClr>
                </a:solidFill>
              </a:rPr>
              <a:t>byIcons</a:t>
            </a:r>
            <a:r>
              <a:rPr lang="en-US" altLang="zh-TW" sz="1000" dirty="0" smtClean="0">
                <a:solidFill>
                  <a:schemeClr val="bg1">
                    <a:lumMod val="85000"/>
                  </a:schemeClr>
                </a:solidFill>
              </a:rPr>
              <a:t> fest, “Identification” icon by Creative Stall from the Noun Project.</a:t>
            </a:r>
            <a:endParaRPr lang="zh-TW" altLang="zh-TW" sz="1000" dirty="0" smtClean="0">
              <a:solidFill>
                <a:schemeClr val="bg1">
                  <a:lumMod val="85000"/>
                </a:schemeClr>
              </a:solidFill>
            </a:endParaRPr>
          </a:p>
          <a:p>
            <a:endParaRPr lang="zh-TW" altLang="en-US" sz="10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橢圓 18"/>
          <p:cNvSpPr/>
          <p:nvPr/>
        </p:nvSpPr>
        <p:spPr>
          <a:xfrm>
            <a:off x="6660232" y="3068961"/>
            <a:ext cx="1296144" cy="1224136"/>
          </a:xfrm>
          <a:prstGeom prst="ellipse">
            <a:avLst/>
          </a:prstGeom>
          <a:solidFill>
            <a:srgbClr val="FDE8D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17" name="橢圓 16"/>
          <p:cNvSpPr/>
          <p:nvPr/>
        </p:nvSpPr>
        <p:spPr>
          <a:xfrm>
            <a:off x="3923928" y="3068961"/>
            <a:ext cx="1296144" cy="1224136"/>
          </a:xfrm>
          <a:prstGeom prst="ellipse">
            <a:avLst/>
          </a:prstGeom>
          <a:solidFill>
            <a:srgbClr val="FDE8D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16" name="橢圓 15"/>
          <p:cNvSpPr/>
          <p:nvPr/>
        </p:nvSpPr>
        <p:spPr>
          <a:xfrm>
            <a:off x="6732240" y="20206865"/>
            <a:ext cx="1296144" cy="1224136"/>
          </a:xfrm>
          <a:prstGeom prst="ellipse">
            <a:avLst/>
          </a:prstGeom>
          <a:solidFill>
            <a:srgbClr val="FDE8D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</a:rPr>
              <a:t>三要素</a:t>
            </a:r>
            <a:endParaRPr lang="zh-TW" altLang="en-US" dirty="0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00809"/>
            <a:ext cx="8229600" cy="435334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2400" dirty="0" smtClean="0">
                <a:latin typeface="華康中圓體(P)" pitchFamily="34" charset="-120"/>
                <a:ea typeface="華康中圓體(P)" pitchFamily="34" charset="-120"/>
              </a:rPr>
              <a:t>       </a:t>
            </a:r>
            <a:endParaRPr lang="en-US" altLang="zh-TW" sz="2400" dirty="0" smtClean="0">
              <a:latin typeface="華康中圓體(P)" pitchFamily="34" charset="-120"/>
              <a:ea typeface="華康中圓體(P)" pitchFamily="34" charset="-120"/>
            </a:endParaRPr>
          </a:p>
          <a:p>
            <a:pPr>
              <a:buNone/>
            </a:pPr>
            <a:r>
              <a:rPr lang="zh-TW" altLang="en-US" sz="2400" dirty="0" smtClean="0">
                <a:latin typeface="華康中圓體(P)" pitchFamily="34" charset="-120"/>
                <a:ea typeface="華康中圓體(P)" pitchFamily="34" charset="-120"/>
              </a:rPr>
              <a:t>       </a:t>
            </a:r>
            <a:endParaRPr lang="en-US" altLang="zh-TW" sz="2400" dirty="0" smtClean="0">
              <a:latin typeface="華康中圓體(P)" pitchFamily="34" charset="-120"/>
              <a:ea typeface="華康中圓體(P)" pitchFamily="34" charset="-120"/>
            </a:endParaRPr>
          </a:p>
          <a:p>
            <a:pPr>
              <a:buNone/>
            </a:pPr>
            <a:r>
              <a:rPr lang="zh-TW" altLang="en-US" sz="2400" dirty="0" smtClean="0">
                <a:latin typeface="華康中圓體(P)" pitchFamily="34" charset="-120"/>
                <a:ea typeface="華康中圓體(P)" pitchFamily="34" charset="-120"/>
              </a:rPr>
              <a:t>          實務                           </a:t>
            </a:r>
            <a:endParaRPr lang="zh-TW" altLang="en-US" sz="2400" dirty="0"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11" name="橢圓 10"/>
          <p:cNvSpPr/>
          <p:nvPr/>
        </p:nvSpPr>
        <p:spPr>
          <a:xfrm>
            <a:off x="1187624" y="3068961"/>
            <a:ext cx="1296144" cy="1224136"/>
          </a:xfrm>
          <a:prstGeom prst="ellipse">
            <a:avLst/>
          </a:prstGeom>
          <a:solidFill>
            <a:srgbClr val="FDE8D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rgbClr val="FFFFFF"/>
              </a:solidFill>
              <a:latin typeface="華康中圓體(P)" pitchFamily="34" charset="-120"/>
              <a:ea typeface="華康中圓體(P)" pitchFamily="34" charset="-120"/>
            </a:endParaRPr>
          </a:p>
        </p:txBody>
      </p:sp>
      <p:pic>
        <p:nvPicPr>
          <p:cNvPr id="7" name="圖片 6" descr="uploa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1" y="3095264"/>
            <a:ext cx="1125825" cy="1125825"/>
          </a:xfrm>
          <a:prstGeom prst="rect">
            <a:avLst/>
          </a:prstGeom>
        </p:spPr>
      </p:pic>
      <p:pic>
        <p:nvPicPr>
          <p:cNvPr id="9" name="圖片 8" descr="Applicati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3929" y="2996953"/>
            <a:ext cx="1269841" cy="1269841"/>
          </a:xfrm>
          <a:prstGeom prst="rect">
            <a:avLst/>
          </a:prstGeom>
        </p:spPr>
      </p:pic>
      <p:pic>
        <p:nvPicPr>
          <p:cNvPr id="12" name="圖片 11" descr="proces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1" y="3140969"/>
            <a:ext cx="1053817" cy="1053817"/>
          </a:xfrm>
          <a:prstGeom prst="rect">
            <a:avLst/>
          </a:prstGeom>
        </p:spPr>
      </p:pic>
      <p:cxnSp>
        <p:nvCxnSpPr>
          <p:cNvPr id="14" name="直線接點 13"/>
          <p:cNvCxnSpPr/>
          <p:nvPr/>
        </p:nvCxnSpPr>
        <p:spPr>
          <a:xfrm>
            <a:off x="5508104" y="908720"/>
            <a:ext cx="3312368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>
            <a:off x="179512" y="908720"/>
            <a:ext cx="3312368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字方塊 25"/>
          <p:cNvSpPr txBox="1"/>
          <p:nvPr/>
        </p:nvSpPr>
        <p:spPr>
          <a:xfrm>
            <a:off x="4211960" y="2607296"/>
            <a:ext cx="3570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 smtClean="0">
                <a:latin typeface="華康中圓體(P)" pitchFamily="34" charset="-120"/>
                <a:ea typeface="華康中圓體(P)" pitchFamily="34" charset="-120"/>
              </a:rPr>
              <a:t>申請                     上傳</a:t>
            </a:r>
            <a:endParaRPr lang="zh-TW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810" name="Picture 2" descr="https://d30y9cdsu7xlg0.cloudfront.net/png/724638-200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lum bright="40000"/>
          </a:blip>
          <a:srcRect l="18900" r="28181"/>
          <a:stretch>
            <a:fillRect/>
          </a:stretch>
        </p:blipFill>
        <p:spPr bwMode="auto">
          <a:xfrm>
            <a:off x="2915816" y="1218402"/>
            <a:ext cx="3024336" cy="516292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</a:rPr>
              <a:t>實務</a:t>
            </a:r>
            <a:r>
              <a:rPr lang="en-US" altLang="zh-TW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</a:rPr>
              <a:t>-</a:t>
            </a:r>
            <a:r>
              <a:rPr lang="zh-TW" altLang="en-US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</a:rPr>
              <a:t>資格篇</a:t>
            </a:r>
            <a:endParaRPr lang="zh-TW" altLang="en-US" dirty="0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</a:endParaRPr>
          </a:p>
        </p:txBody>
      </p:sp>
      <p:cxnSp>
        <p:nvCxnSpPr>
          <p:cNvPr id="8" name="直線接點 7"/>
          <p:cNvCxnSpPr/>
          <p:nvPr/>
        </p:nvCxnSpPr>
        <p:spPr>
          <a:xfrm>
            <a:off x="179512" y="908720"/>
            <a:ext cx="2592000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/>
          <p:cNvCxnSpPr/>
          <p:nvPr/>
        </p:nvCxnSpPr>
        <p:spPr>
          <a:xfrm>
            <a:off x="6372200" y="908720"/>
            <a:ext cx="2448000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橢圓形圖說文字 27"/>
          <p:cNvSpPr/>
          <p:nvPr/>
        </p:nvSpPr>
        <p:spPr>
          <a:xfrm flipV="1">
            <a:off x="6012160" y="1844824"/>
            <a:ext cx="1800200" cy="1368152"/>
          </a:xfrm>
          <a:prstGeom prst="wedgeEllipseCallout">
            <a:avLst>
              <a:gd name="adj1" fmla="val -70404"/>
              <a:gd name="adj2" fmla="val -29627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29" name="橢圓形圖說文字 28"/>
          <p:cNvSpPr/>
          <p:nvPr/>
        </p:nvSpPr>
        <p:spPr>
          <a:xfrm flipH="1">
            <a:off x="1259632" y="2564904"/>
            <a:ext cx="1872208" cy="1440160"/>
          </a:xfrm>
          <a:prstGeom prst="wedgeEllipseCallout">
            <a:avLst>
              <a:gd name="adj1" fmla="val -72244"/>
              <a:gd name="adj2" fmla="val -993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4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</a:rPr>
              <a:t>我目前吃檳榔</a:t>
            </a:r>
            <a:endParaRPr lang="zh-TW" altLang="en-US" sz="2400" dirty="0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30" name="橢圓形圖說文字 29"/>
          <p:cNvSpPr/>
          <p:nvPr/>
        </p:nvSpPr>
        <p:spPr>
          <a:xfrm>
            <a:off x="6012160" y="4437112"/>
            <a:ext cx="1872208" cy="1296144"/>
          </a:xfrm>
          <a:prstGeom prst="wedgeEllipseCallout">
            <a:avLst>
              <a:gd name="adj1" fmla="val -70404"/>
              <a:gd name="adj2" fmla="val -29627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4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</a:rPr>
              <a:t>我目前有抽菸</a:t>
            </a:r>
            <a:endParaRPr lang="zh-TW" altLang="en-US" sz="2400" dirty="0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32" name="文字方塊 31"/>
          <p:cNvSpPr txBox="1"/>
          <p:nvPr/>
        </p:nvSpPr>
        <p:spPr>
          <a:xfrm>
            <a:off x="6084169" y="2165956"/>
            <a:ext cx="17235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</a:rPr>
              <a:t>我已經戒掉</a:t>
            </a:r>
            <a:endParaRPr lang="en-US" altLang="zh-TW" sz="2400" dirty="0" smtClean="0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</a:endParaRPr>
          </a:p>
          <a:p>
            <a:pPr algn="ctr"/>
            <a:r>
              <a:rPr lang="zh-TW" altLang="en-US" sz="24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</a:rPr>
              <a:t>檳榔</a:t>
            </a:r>
            <a:endParaRPr lang="zh-TW" altLang="en-US" sz="2400" dirty="0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33" name="文字方塊 32"/>
          <p:cNvSpPr txBox="1"/>
          <p:nvPr/>
        </p:nvSpPr>
        <p:spPr>
          <a:xfrm>
            <a:off x="2267744" y="1124746"/>
            <a:ext cx="504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</a:rPr>
              <a:t>30</a:t>
            </a:r>
            <a:r>
              <a:rPr lang="zh-TW" altLang="en-US" sz="24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</a:rPr>
              <a:t>歲以上任一項符合即可做篩檢</a:t>
            </a:r>
            <a:endParaRPr lang="zh-TW" altLang="en-US" sz="2400" dirty="0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</a:endParaRPr>
          </a:p>
        </p:txBody>
      </p:sp>
      <p:pic>
        <p:nvPicPr>
          <p:cNvPr id="1026" name="Picture 2" descr="https://d30y9cdsu7xlg0.cloudfront.net/png/703909-200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lum bright="33000" contrast="78000"/>
          </a:blip>
          <a:srcRect/>
          <a:stretch>
            <a:fillRect/>
          </a:stretch>
        </p:blipFill>
        <p:spPr bwMode="auto">
          <a:xfrm>
            <a:off x="2483768" y="3069032"/>
            <a:ext cx="648000" cy="648000"/>
          </a:xfrm>
          <a:prstGeom prst="rect">
            <a:avLst/>
          </a:prstGeom>
          <a:noFill/>
        </p:spPr>
      </p:pic>
      <p:pic>
        <p:nvPicPr>
          <p:cNvPr id="34" name="Picture 4" descr="https://d30y9cdsu7xlg0.cloudfront.net/png/580724-20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2565699"/>
            <a:ext cx="432000" cy="359246"/>
          </a:xfrm>
          <a:prstGeom prst="rect">
            <a:avLst/>
          </a:prstGeom>
          <a:noFill/>
        </p:spPr>
      </p:pic>
      <p:pic>
        <p:nvPicPr>
          <p:cNvPr id="1030" name="Picture 6" descr="https://d30y9cdsu7xlg0.cloudfront.net/png/156588-20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6296" y="4869232"/>
            <a:ext cx="648000" cy="648000"/>
          </a:xfrm>
          <a:prstGeom prst="rect">
            <a:avLst/>
          </a:prstGeom>
          <a:noFill/>
        </p:spPr>
      </p:pic>
      <p:sp>
        <p:nvSpPr>
          <p:cNvPr id="15" name="文字方塊 14"/>
          <p:cNvSpPr txBox="1"/>
          <p:nvPr/>
        </p:nvSpPr>
        <p:spPr>
          <a:xfrm>
            <a:off x="4144393" y="3270756"/>
            <a:ext cx="931665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3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中圓體(P)" pitchFamily="34" charset="-120"/>
                <a:ea typeface="華康中圓體(P)" pitchFamily="34" charset="-120"/>
              </a:rPr>
              <a:t>30</a:t>
            </a:r>
            <a:r>
              <a:rPr lang="zh-TW" altLang="en-US" sz="23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中圓體(P)" pitchFamily="34" charset="-120"/>
                <a:ea typeface="華康中圓體(P)" pitchFamily="34" charset="-120"/>
              </a:rPr>
              <a:t>歲</a:t>
            </a:r>
            <a:endParaRPr lang="zh-TW" altLang="en-US" sz="23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華康中圓體(P)" pitchFamily="34" charset="-120"/>
              <a:ea typeface="華康中圓體(P)" pitchFamily="34" charset="-120"/>
            </a:endParaRPr>
          </a:p>
        </p:txBody>
      </p:sp>
      <p:cxnSp>
        <p:nvCxnSpPr>
          <p:cNvPr id="17" name="直線單箭頭接點 16"/>
          <p:cNvCxnSpPr/>
          <p:nvPr/>
        </p:nvCxnSpPr>
        <p:spPr>
          <a:xfrm flipV="1">
            <a:off x="5076056" y="3285024"/>
            <a:ext cx="0" cy="360000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圓角矩形 37"/>
          <p:cNvSpPr/>
          <p:nvPr/>
        </p:nvSpPr>
        <p:spPr>
          <a:xfrm>
            <a:off x="2123728" y="4725145"/>
            <a:ext cx="2592288" cy="2016224"/>
          </a:xfrm>
          <a:prstGeom prst="roundRect">
            <a:avLst>
              <a:gd name="adj" fmla="val 20549"/>
            </a:avLst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kern="0" dirty="0" smtClean="0">
              <a:solidFill>
                <a:srgbClr val="FF0000"/>
              </a:solidFill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pPr algn="ctr"/>
            <a:r>
              <a:rPr lang="zh-TW" altLang="en-US" sz="1600" kern="0" dirty="0" smtClean="0">
                <a:solidFill>
                  <a:schemeClr val="tx1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  </a:t>
            </a:r>
            <a:endParaRPr lang="zh-TW" altLang="en-US" sz="1600" dirty="0">
              <a:solidFill>
                <a:schemeClr val="tx1"/>
              </a:solidFill>
            </a:endParaRPr>
          </a:p>
        </p:txBody>
      </p:sp>
      <p:pic>
        <p:nvPicPr>
          <p:cNvPr id="119810" name="Picture 2" descr="https://d30y9cdsu7xlg0.cloudfront.net/png/724638-200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lum bright="40000"/>
          </a:blip>
          <a:srcRect l="18900" r="28181"/>
          <a:stretch>
            <a:fillRect/>
          </a:stretch>
        </p:blipFill>
        <p:spPr bwMode="auto">
          <a:xfrm>
            <a:off x="-468560" y="1556792"/>
            <a:ext cx="1714587" cy="32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</a:rPr>
              <a:t>實務</a:t>
            </a:r>
            <a:r>
              <a:rPr lang="en-US" altLang="zh-TW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</a:rPr>
              <a:t>-</a:t>
            </a:r>
            <a:r>
              <a:rPr lang="zh-TW" altLang="en-US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</a:rPr>
              <a:t>補助篇</a:t>
            </a:r>
            <a:endParaRPr lang="zh-TW" altLang="en-US" dirty="0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</a:endParaRPr>
          </a:p>
        </p:txBody>
      </p:sp>
      <p:graphicFrame>
        <p:nvGraphicFramePr>
          <p:cNvPr id="6" name="Group 39"/>
          <p:cNvGraphicFramePr>
            <a:graphicFrameLocks/>
          </p:cNvGraphicFramePr>
          <p:nvPr/>
        </p:nvGraphicFramePr>
        <p:xfrm>
          <a:off x="971598" y="1916832"/>
          <a:ext cx="7272810" cy="2360162"/>
        </p:xfrm>
        <a:graphic>
          <a:graphicData uri="http://schemas.openxmlformats.org/drawingml/2006/table">
            <a:tbl>
              <a:tblPr>
                <a:tableStyleId>{0E3FDE45-AF77-4B5C-9715-49D594BDF05E}</a:tableStyleId>
              </a:tblPr>
              <a:tblGrid>
                <a:gridCol w="720082">
                  <a:extLst>
                    <a:ext uri="{9D8B030D-6E8A-4147-A177-3AD203B41FA5}"/>
                  </a:extLst>
                </a:gridCol>
                <a:gridCol w="5832648">
                  <a:extLst>
                    <a:ext uri="{9D8B030D-6E8A-4147-A177-3AD203B41FA5}"/>
                  </a:extLst>
                </a:gridCol>
                <a:gridCol w="720080">
                  <a:extLst>
                    <a:ext uri="{9D8B030D-6E8A-4147-A177-3AD203B41FA5}"/>
                  </a:extLst>
                </a:gridCol>
              </a:tblGrid>
              <a:tr h="81552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7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(P)" pitchFamily="34" charset="-120"/>
                          <a:ea typeface="華康中圓體(P)" pitchFamily="34" charset="-120"/>
                        </a:rPr>
                        <a:t>就醫</a:t>
                      </a:r>
                      <a:endParaRPr kumimoji="0" lang="zh-TW" altLang="en-US" sz="1700" b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華康中圓體(P)" pitchFamily="34" charset="-120"/>
                        <a:ea typeface="華康中圓體(P)" pitchFamily="34" charset="-12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7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(P)" pitchFamily="34" charset="-120"/>
                          <a:ea typeface="華康中圓體(P)" pitchFamily="34" charset="-120"/>
                        </a:rPr>
                        <a:t>序號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華康中圓體(P)" pitchFamily="34" charset="-120"/>
                        <a:ea typeface="華康中圓體(P)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4512" marR="94512" marT="47263" marB="47263" anchor="b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zh-TW" altLang="en-US" sz="1700" b="0" dirty="0" smtClean="0">
                          <a:solidFill>
                            <a:schemeClr val="tx1"/>
                          </a:solidFill>
                          <a:latin typeface="華康中圓體(P)" pitchFamily="34" charset="-120"/>
                          <a:ea typeface="華康中圓體(P)" pitchFamily="34" charset="-120"/>
                        </a:rPr>
                        <a:t>預防保健</a:t>
                      </a:r>
                      <a:r>
                        <a:rPr kumimoji="0" lang="zh-TW" altLang="en-US" sz="17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(P)" pitchFamily="34" charset="-120"/>
                          <a:ea typeface="華康中圓體(P)" pitchFamily="34" charset="-120"/>
                        </a:rPr>
                        <a:t>補助</a:t>
                      </a:r>
                      <a:r>
                        <a:rPr kumimoji="0" lang="zh-TW" altLang="en-US" sz="17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(P)" pitchFamily="34" charset="-120"/>
                          <a:ea typeface="華康中圓體(P)" pitchFamily="34" charset="-120"/>
                        </a:rPr>
                        <a:t>時程</a:t>
                      </a:r>
                      <a:endParaRPr kumimoji="0" lang="zh-TW" altLang="en-US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華康中圓體(P)" pitchFamily="34" charset="-120"/>
                        <a:ea typeface="華康中圓體(P)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4512" marR="94512" marT="47263" marB="4726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 sz="2400" b="1">
                          <a:solidFill>
                            <a:schemeClr val="tx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 sz="24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 sz="20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</a:pPr>
                      <a:r>
                        <a:rPr kumimoji="0" lang="zh-TW" altLang="en-US" sz="17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(P)" pitchFamily="34" charset="-120"/>
                          <a:ea typeface="華康中圓體(P)" pitchFamily="34" charset="-120"/>
                        </a:rPr>
                        <a:t>補助金額</a:t>
                      </a:r>
                      <a:endParaRPr kumimoji="0" lang="zh-TW" altLang="en-US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華康中圓體(P)" pitchFamily="34" charset="-120"/>
                        <a:ea typeface="華康中圓體(P)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4512" marR="94512" marT="47263" marB="47263" anchor="ctr" horzOverflow="overflow"/>
                </a:tc>
                <a:extLst>
                  <a:ext uri="{0D108BD9-81ED-4DB2-BD59-A6C34878D82A}"/>
                </a:extLst>
              </a:tr>
              <a:tr h="56839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(P)" pitchFamily="34" charset="-120"/>
                          <a:ea typeface="華康中圓體(P)" pitchFamily="34" charset="-120"/>
                        </a:rPr>
                        <a:t>IC95</a:t>
                      </a:r>
                      <a:endParaRPr kumimoji="0" lang="en-US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華康中圓體(P)" pitchFamily="34" charset="-120"/>
                        <a:ea typeface="華康中圓體(P)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4512" marR="94512" marT="47263" marB="4726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zh-TW" sz="1700" dirty="0" smtClean="0">
                          <a:solidFill>
                            <a:schemeClr val="tx1"/>
                          </a:solidFill>
                          <a:latin typeface="華康中圓體(P)" pitchFamily="34" charset="-120"/>
                          <a:ea typeface="華康中圓體(P)" pitchFamily="34" charset="-120"/>
                        </a:rPr>
                        <a:t>30 </a:t>
                      </a:r>
                      <a:r>
                        <a:rPr lang="zh-TW" altLang="en-US" sz="1700" dirty="0" smtClean="0">
                          <a:solidFill>
                            <a:schemeClr val="tx1"/>
                          </a:solidFill>
                          <a:latin typeface="華康中圓體(P)" pitchFamily="34" charset="-120"/>
                          <a:ea typeface="華康中圓體(P)" pitchFamily="34" charset="-120"/>
                        </a:rPr>
                        <a:t>歲以上有嚼檳榔（含已戒）或吸菸習慣 者，每二年乙次</a:t>
                      </a:r>
                      <a:endParaRPr kumimoji="0" lang="zh-TW" altLang="en-US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華康中圓體(P)" pitchFamily="34" charset="-120"/>
                        <a:ea typeface="華康中圓體(P)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4512" marR="94512" marT="47263" marB="4726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 sz="2400" b="1">
                          <a:solidFill>
                            <a:schemeClr val="tx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 sz="24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 sz="20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</a:pPr>
                      <a:r>
                        <a:rPr kumimoji="0" lang="en-US" altLang="zh-TW" sz="17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(P)" pitchFamily="34" charset="-120"/>
                          <a:ea typeface="華康中圓體(P)" pitchFamily="34" charset="-120"/>
                        </a:rPr>
                        <a:t>130</a:t>
                      </a:r>
                      <a:endParaRPr kumimoji="0" lang="en-US" altLang="zh-TW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華康中圓體(P)" pitchFamily="34" charset="-120"/>
                        <a:ea typeface="華康中圓體(P)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4512" marR="94512" marT="47263" marB="47263" anchor="ctr" horzOverflow="overflow"/>
                </a:tc>
                <a:extLst>
                  <a:ext uri="{0D108BD9-81ED-4DB2-BD59-A6C34878D82A}"/>
                </a:extLst>
              </a:tr>
              <a:tr h="87571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(P)" pitchFamily="34" charset="-120"/>
                          <a:ea typeface="華康中圓體(P)" pitchFamily="34" charset="-120"/>
                        </a:rPr>
                        <a:t>IC97</a:t>
                      </a:r>
                      <a:endParaRPr kumimoji="0" lang="en-US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華康中圓體(P)" pitchFamily="34" charset="-120"/>
                        <a:ea typeface="華康中圓體(P)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4512" marR="94512" marT="47263" marB="4726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 b="1">
                          <a:solidFill>
                            <a:schemeClr val="tx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zh-TW" sz="1700" dirty="0" smtClean="0">
                          <a:solidFill>
                            <a:srgbClr val="C00000"/>
                          </a:solidFill>
                          <a:latin typeface="華康中圓體(P)" pitchFamily="34" charset="-120"/>
                          <a:ea typeface="華康中圓體(P)" pitchFamily="34" charset="-120"/>
                        </a:rPr>
                        <a:t>18 </a:t>
                      </a:r>
                      <a:r>
                        <a:rPr lang="zh-TW" altLang="en-US" sz="1700" dirty="0" smtClean="0">
                          <a:solidFill>
                            <a:srgbClr val="C00000"/>
                          </a:solidFill>
                          <a:latin typeface="華康中圓體(P)" pitchFamily="34" charset="-120"/>
                          <a:ea typeface="華康中圓體(P)" pitchFamily="34" charset="-120"/>
                        </a:rPr>
                        <a:t>歲以上至未滿 </a:t>
                      </a:r>
                      <a:r>
                        <a:rPr lang="en-US" altLang="zh-TW" sz="1700" dirty="0" smtClean="0">
                          <a:solidFill>
                            <a:srgbClr val="C00000"/>
                          </a:solidFill>
                          <a:latin typeface="華康中圓體(P)" pitchFamily="34" charset="-120"/>
                          <a:ea typeface="華康中圓體(P)" pitchFamily="34" charset="-120"/>
                        </a:rPr>
                        <a:t>30 </a:t>
                      </a:r>
                      <a:r>
                        <a:rPr lang="zh-TW" altLang="en-US" sz="1700" dirty="0" smtClean="0">
                          <a:solidFill>
                            <a:srgbClr val="C00000"/>
                          </a:solidFill>
                          <a:latin typeface="華康中圓體(P)" pitchFamily="34" charset="-120"/>
                          <a:ea typeface="華康中圓體(P)" pitchFamily="34" charset="-120"/>
                        </a:rPr>
                        <a:t>歲有嚼檳榔（含已戒） 習慣之原住民，每二年乙次</a:t>
                      </a:r>
                      <a:endParaRPr kumimoji="0" lang="zh-TW" altLang="en-US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華康中圓體(P)" pitchFamily="34" charset="-120"/>
                        <a:ea typeface="華康中圓體(P)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4512" marR="94512" marT="47263" marB="47263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 sz="2400" b="1">
                          <a:solidFill>
                            <a:schemeClr val="tx2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 sz="24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 sz="20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  <a:defRPr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81025" algn="l"/>
                          <a:tab pos="1163638" algn="l"/>
                          <a:tab pos="1744663" algn="l"/>
                          <a:tab pos="2327275" algn="l"/>
                          <a:tab pos="2908300" algn="l"/>
                          <a:tab pos="3489325" algn="l"/>
                          <a:tab pos="4071938" algn="l"/>
                          <a:tab pos="4652963" algn="l"/>
                          <a:tab pos="5235575" algn="l"/>
                          <a:tab pos="5816600" algn="l"/>
                          <a:tab pos="6397625" algn="l"/>
                          <a:tab pos="6980238" algn="l"/>
                          <a:tab pos="7561263" algn="l"/>
                          <a:tab pos="8143875" algn="l"/>
                          <a:tab pos="8724900" algn="l"/>
                          <a:tab pos="9305925" algn="l"/>
                        </a:tabLst>
                      </a:pPr>
                      <a:r>
                        <a:rPr kumimoji="0" lang="en-US" altLang="zh-TW" sz="17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(P)" pitchFamily="34" charset="-120"/>
                          <a:ea typeface="華康中圓體(P)" pitchFamily="34" charset="-120"/>
                        </a:rPr>
                        <a:t>130</a:t>
                      </a:r>
                      <a:endParaRPr kumimoji="0" lang="en-US" altLang="zh-TW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華康中圓體(P)" pitchFamily="34" charset="-120"/>
                        <a:ea typeface="華康中圓體(P)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4512" marR="94512" marT="47263" marB="47263" anchor="ctr" horzOverflow="overflow"/>
                </a:tc>
                <a:extLst>
                  <a:ext uri="{0D108BD9-81ED-4DB2-BD59-A6C34878D82A}"/>
                </a:extLst>
              </a:tr>
            </a:tbl>
          </a:graphicData>
        </a:graphic>
      </p:graphicFrame>
      <p:cxnSp>
        <p:nvCxnSpPr>
          <p:cNvPr id="7" name="直線接點 6"/>
          <p:cNvCxnSpPr/>
          <p:nvPr/>
        </p:nvCxnSpPr>
        <p:spPr>
          <a:xfrm>
            <a:off x="6372200" y="908720"/>
            <a:ext cx="2448000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/>
        </p:nvCxnSpPr>
        <p:spPr>
          <a:xfrm>
            <a:off x="179512" y="908720"/>
            <a:ext cx="2592000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圓角矩形 23"/>
          <p:cNvSpPr/>
          <p:nvPr/>
        </p:nvSpPr>
        <p:spPr>
          <a:xfrm>
            <a:off x="6228184" y="4725144"/>
            <a:ext cx="2016224" cy="2016000"/>
          </a:xfrm>
          <a:prstGeom prst="roundRect">
            <a:avLst>
              <a:gd name="adj" fmla="val 19036"/>
            </a:avLst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kern="0" dirty="0" smtClean="0">
              <a:solidFill>
                <a:srgbClr val="FF0000"/>
              </a:solidFill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pPr algn="ctr"/>
            <a:r>
              <a:rPr lang="zh-TW" altLang="en-US" sz="1600" kern="0" dirty="0" smtClean="0">
                <a:solidFill>
                  <a:schemeClr val="tx1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  </a:t>
            </a:r>
            <a:endParaRPr lang="zh-TW" altLang="en-US" sz="1600" dirty="0">
              <a:solidFill>
                <a:schemeClr val="tx1"/>
              </a:solidFill>
            </a:endParaRPr>
          </a:p>
        </p:txBody>
      </p:sp>
      <p:sp>
        <p:nvSpPr>
          <p:cNvPr id="26" name="橢圓 25"/>
          <p:cNvSpPr/>
          <p:nvPr/>
        </p:nvSpPr>
        <p:spPr>
          <a:xfrm>
            <a:off x="1907704" y="4653136"/>
            <a:ext cx="576064" cy="504056"/>
          </a:xfrm>
          <a:prstGeom prst="ellipse">
            <a:avLst/>
          </a:prstGeom>
          <a:solidFill>
            <a:srgbClr val="FDE8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註</a:t>
            </a:r>
            <a:endParaRPr lang="en-US" altLang="zh-TW" dirty="0" smtClean="0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pic>
        <p:nvPicPr>
          <p:cNvPr id="28674" name="Picture 2" descr="https://d30y9cdsu7xlg0.cloudfront.net/png/641288-20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4941168"/>
            <a:ext cx="864096" cy="864096"/>
          </a:xfrm>
          <a:prstGeom prst="rect">
            <a:avLst/>
          </a:prstGeom>
          <a:noFill/>
        </p:spPr>
      </p:pic>
      <p:sp>
        <p:nvSpPr>
          <p:cNvPr id="21" name="Rectangle 3"/>
          <p:cNvSpPr>
            <a:spLocks noChangeArrowheads="1"/>
          </p:cNvSpPr>
          <p:nvPr/>
        </p:nvSpPr>
        <p:spPr bwMode="gray">
          <a:xfrm>
            <a:off x="6372200" y="5877273"/>
            <a:ext cx="2088232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buClr>
                <a:schemeClr val="hlink"/>
              </a:buClr>
              <a:buFont typeface="Wingdings" pitchFamily="2" charset="2"/>
              <a:buNone/>
            </a:pPr>
            <a:r>
              <a:rPr lang="zh-TW" altLang="en-US" sz="14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 原住民出示戶口名簿</a:t>
            </a:r>
            <a:endParaRPr lang="en-US" altLang="zh-TW" sz="1400" b="0" dirty="0" smtClean="0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pPr marL="342900" indent="-342900" eaLnBrk="1" hangingPunct="1">
              <a:buClr>
                <a:schemeClr val="hlink"/>
              </a:buClr>
              <a:buFont typeface="Wingdings" pitchFamily="2" charset="2"/>
              <a:buNone/>
            </a:pPr>
            <a:r>
              <a:rPr lang="zh-TW" altLang="en-US" sz="14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；病歷登載</a:t>
            </a:r>
            <a:r>
              <a:rPr lang="zh-TW" altLang="en-US" sz="1400" b="0" dirty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「原住民</a:t>
            </a:r>
            <a:r>
              <a:rPr lang="zh-TW" altLang="en-US" sz="14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」</a:t>
            </a:r>
            <a:endParaRPr lang="en-US" altLang="zh-TW" sz="1400" b="0" dirty="0" smtClean="0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pPr marL="342900" indent="-342900" eaLnBrk="1" hangingPunct="1">
              <a:buClr>
                <a:schemeClr val="hlink"/>
              </a:buClr>
              <a:buFont typeface="Wingdings" pitchFamily="2" charset="2"/>
              <a:buNone/>
            </a:pPr>
            <a:r>
              <a:rPr lang="zh-TW" altLang="en-US" sz="14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 身份</a:t>
            </a:r>
            <a:r>
              <a:rPr lang="zh-TW" altLang="en-US" sz="1400" b="0" dirty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別</a:t>
            </a:r>
            <a:r>
              <a:rPr lang="zh-TW" altLang="en-US" sz="14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備查</a:t>
            </a:r>
            <a:endParaRPr lang="en-US" altLang="zh-TW" sz="1400" b="0" dirty="0" smtClean="0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pPr marL="342900" indent="-342900">
              <a:buClr>
                <a:schemeClr val="hlink"/>
              </a:buClr>
            </a:pPr>
            <a:endParaRPr lang="en-US" altLang="zh-TW" sz="1400" kern="0" dirty="0" smtClean="0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pPr marL="342900" indent="-342900">
              <a:buClr>
                <a:schemeClr val="hlink"/>
              </a:buClr>
            </a:pPr>
            <a:endParaRPr lang="en-US" altLang="zh-TW" sz="1400" kern="0" dirty="0" smtClean="0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pPr marL="342900" indent="-342900">
              <a:buClr>
                <a:schemeClr val="hlink"/>
              </a:buClr>
            </a:pPr>
            <a:endParaRPr lang="en-US" altLang="zh-TW" sz="1400" kern="0" dirty="0" smtClean="0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pPr marL="342900" indent="-342900" eaLnBrk="1" hangingPunct="1">
              <a:buClr>
                <a:schemeClr val="hlink"/>
              </a:buClr>
              <a:buFont typeface="Wingdings" pitchFamily="2" charset="2"/>
              <a:buNone/>
            </a:pPr>
            <a:endParaRPr lang="en-US" altLang="zh-TW" sz="1400" b="0" dirty="0" smtClean="0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pPr marL="342900" indent="-342900" eaLnBrk="1" hangingPunct="1">
              <a:buClr>
                <a:schemeClr val="hlink"/>
              </a:buClr>
              <a:buFont typeface="Wingdings" pitchFamily="2" charset="2"/>
              <a:buNone/>
            </a:pPr>
            <a:endParaRPr lang="zh-TW" altLang="en-US" sz="1400" b="0" dirty="0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pic>
        <p:nvPicPr>
          <p:cNvPr id="28" name="Picture 2" descr="https://d30y9cdsu7xlg0.cloudfront.net/png/724638-200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lum bright="40000"/>
          </a:blip>
          <a:srcRect l="18900" r="28181"/>
          <a:stretch>
            <a:fillRect/>
          </a:stretch>
        </p:blipFill>
        <p:spPr bwMode="auto">
          <a:xfrm>
            <a:off x="7609941" y="1484784"/>
            <a:ext cx="1714587" cy="324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0" name="直線單箭頭接點 29"/>
          <p:cNvCxnSpPr/>
          <p:nvPr/>
        </p:nvCxnSpPr>
        <p:spPr>
          <a:xfrm>
            <a:off x="2339752" y="5589240"/>
            <a:ext cx="2304256" cy="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文字方塊 34"/>
          <p:cNvSpPr txBox="1"/>
          <p:nvPr/>
        </p:nvSpPr>
        <p:spPr>
          <a:xfrm>
            <a:off x="2314780" y="5229200"/>
            <a:ext cx="21739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 smtClean="0">
                <a:latin typeface="華康中圓體(P)" pitchFamily="34" charset="-120"/>
                <a:ea typeface="華康中圓體(P)" pitchFamily="34" charset="-120"/>
              </a:rPr>
              <a:t>前年      去年     今年</a:t>
            </a:r>
            <a:endParaRPr lang="zh-TW" altLang="en-US" sz="1600" dirty="0">
              <a:latin typeface="華康中圓體(P)" pitchFamily="34" charset="-120"/>
              <a:ea typeface="華康中圓體(P)" pitchFamily="34" charset="-120"/>
            </a:endParaRPr>
          </a:p>
        </p:txBody>
      </p:sp>
      <p:pic>
        <p:nvPicPr>
          <p:cNvPr id="37" name="Picture 10" descr="https://d30y9cdsu7xlg0.cloudfront.net/png/675673-200.png"/>
          <p:cNvPicPr>
            <a:picLocks noChangeAspect="1" noChangeArrowheads="1"/>
          </p:cNvPicPr>
          <p:nvPr/>
        </p:nvPicPr>
        <p:blipFill>
          <a:blip r:embed="rId4" cstate="print"/>
          <a:srcRect l="9990" b="9091"/>
          <a:stretch>
            <a:fillRect/>
          </a:stretch>
        </p:blipFill>
        <p:spPr bwMode="auto">
          <a:xfrm>
            <a:off x="2397416" y="5661248"/>
            <a:ext cx="518400" cy="576000"/>
          </a:xfrm>
          <a:prstGeom prst="rect">
            <a:avLst/>
          </a:prstGeom>
          <a:noFill/>
        </p:spPr>
      </p:pic>
      <p:pic>
        <p:nvPicPr>
          <p:cNvPr id="39" name="Picture 10" descr="https://d30y9cdsu7xlg0.cloudfront.net/png/675673-200.png"/>
          <p:cNvPicPr>
            <a:picLocks noChangeAspect="1" noChangeArrowheads="1"/>
          </p:cNvPicPr>
          <p:nvPr/>
        </p:nvPicPr>
        <p:blipFill>
          <a:blip r:embed="rId4" cstate="print"/>
          <a:srcRect l="9990" b="9091"/>
          <a:stretch>
            <a:fillRect/>
          </a:stretch>
        </p:blipFill>
        <p:spPr bwMode="auto">
          <a:xfrm>
            <a:off x="3909584" y="5661248"/>
            <a:ext cx="518400" cy="576000"/>
          </a:xfrm>
          <a:prstGeom prst="rect">
            <a:avLst/>
          </a:prstGeom>
          <a:noFill/>
        </p:spPr>
      </p:pic>
      <p:sp>
        <p:nvSpPr>
          <p:cNvPr id="40" name="橢圓 39"/>
          <p:cNvSpPr/>
          <p:nvPr/>
        </p:nvSpPr>
        <p:spPr>
          <a:xfrm>
            <a:off x="6012160" y="4653136"/>
            <a:ext cx="576064" cy="504056"/>
          </a:xfrm>
          <a:prstGeom prst="ellipse">
            <a:avLst/>
          </a:prstGeom>
          <a:solidFill>
            <a:srgbClr val="FDE8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註</a:t>
            </a:r>
            <a:endParaRPr lang="en-US" altLang="zh-TW" dirty="0" smtClean="0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41" name="文字方塊 40"/>
          <p:cNvSpPr txBox="1"/>
          <p:nvPr/>
        </p:nvSpPr>
        <p:spPr>
          <a:xfrm>
            <a:off x="2339752" y="4725144"/>
            <a:ext cx="1569660" cy="369332"/>
          </a:xfrm>
          <a:prstGeom prst="rect">
            <a:avLst/>
          </a:prstGeom>
          <a:solidFill>
            <a:srgbClr val="FDE8D7"/>
          </a:solidFill>
        </p:spPr>
        <p:txBody>
          <a:bodyPr wrap="none" rtlCol="0">
            <a:spAutoFit/>
          </a:bodyPr>
          <a:lstStyle/>
          <a:p>
            <a:r>
              <a:rPr lang="zh-TW" altLang="en-US" b="1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</a:rPr>
              <a:t>二年</a:t>
            </a:r>
            <a:r>
              <a:rPr lang="zh-TW" altLang="en-US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</a:rPr>
              <a:t>乙次定義</a:t>
            </a:r>
            <a:endParaRPr lang="zh-TW" altLang="en-US" dirty="0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2267744" y="6309320"/>
            <a:ext cx="23391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 smtClean="0">
                <a:latin typeface="華康中圓體(P)" pitchFamily="34" charset="-120"/>
                <a:ea typeface="華康中圓體(P)" pitchFamily="34" charset="-120"/>
              </a:rPr>
              <a:t>去年至今尚未做篩檢即符合</a:t>
            </a:r>
            <a:endParaRPr lang="zh-TW" altLang="en-US" sz="1400" dirty="0">
              <a:latin typeface="華康中圓體(P)" pitchFamily="34" charset="-120"/>
              <a:ea typeface="華康中圓體(P)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流程圖: 延遲 8"/>
          <p:cNvSpPr/>
          <p:nvPr/>
        </p:nvSpPr>
        <p:spPr>
          <a:xfrm rot="16200000">
            <a:off x="2173425" y="-112575"/>
            <a:ext cx="4797152" cy="9144000"/>
          </a:xfrm>
          <a:prstGeom prst="flowChartDelay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620689"/>
            <a:ext cx="7705725" cy="8636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9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實務</a:t>
            </a:r>
            <a:r>
              <a:rPr lang="en-US" altLang="zh-TW" sz="49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-</a:t>
            </a:r>
            <a:r>
              <a:rPr lang="zh-TW" altLang="en-US" sz="49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服務品質</a:t>
            </a:r>
            <a:r>
              <a:rPr lang="zh-TW" altLang="en-US" sz="32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/>
            </a:r>
            <a:br>
              <a:rPr lang="zh-TW" altLang="en-US" sz="32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</a:br>
            <a:r>
              <a:rPr lang="en-US" altLang="zh-TW" sz="27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(</a:t>
            </a:r>
            <a:r>
              <a:rPr lang="zh-TW" altLang="en-US" sz="27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加強篩檢異常民眾追蹤</a:t>
            </a:r>
            <a:r>
              <a:rPr lang="en-US" altLang="zh-TW" sz="27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)</a:t>
            </a:r>
          </a:p>
        </p:txBody>
      </p:sp>
      <p:sp>
        <p:nvSpPr>
          <p:cNvPr id="24" name="矩形 23"/>
          <p:cNvSpPr/>
          <p:nvPr/>
        </p:nvSpPr>
        <p:spPr>
          <a:xfrm>
            <a:off x="684424" y="2889112"/>
            <a:ext cx="7704000" cy="1548000"/>
          </a:xfrm>
          <a:prstGeom prst="rect">
            <a:avLst/>
          </a:prstGeom>
          <a:solidFill>
            <a:schemeClr val="bg1"/>
          </a:solidFill>
          <a:ln w="57150">
            <a:solidFill>
              <a:srgbClr val="FCD5B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827584" y="4808279"/>
            <a:ext cx="7560840" cy="22211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ts val="2600"/>
              </a:lnSpc>
              <a:defRPr/>
            </a:pPr>
            <a:endParaRPr lang="en-US" altLang="zh-TW" sz="2000" b="0" dirty="0" smtClean="0">
              <a:solidFill>
                <a:srgbClr val="7030A0"/>
              </a:solidFill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pPr algn="ctr" eaLnBrk="1" hangingPunct="1">
              <a:lnSpc>
                <a:spcPts val="2600"/>
              </a:lnSpc>
              <a:defRPr/>
            </a:pPr>
            <a:r>
              <a:rPr lang="zh-TW" altLang="en-US" sz="20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口腔黏膜檢查醫療機構</a:t>
            </a:r>
            <a:r>
              <a:rPr lang="zh-TW" altLang="en-US" sz="2000" b="0" dirty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經</a:t>
            </a:r>
            <a:r>
              <a:rPr lang="zh-TW" altLang="en-US" sz="20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評符合指標者</a:t>
            </a:r>
            <a:r>
              <a:rPr lang="zh-TW" altLang="en-US" sz="2000" b="0" dirty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，</a:t>
            </a:r>
            <a:r>
              <a:rPr lang="zh-TW" altLang="en-US" sz="2000" b="1" dirty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每</a:t>
            </a:r>
            <a:r>
              <a:rPr lang="zh-TW" altLang="en-US" sz="2000" b="1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案增加 </a:t>
            </a:r>
            <a:r>
              <a:rPr lang="en-US" altLang="zh-TW" sz="2000" b="1" dirty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20 </a:t>
            </a:r>
            <a:r>
              <a:rPr lang="zh-TW" altLang="en-US" sz="2000" b="1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元</a:t>
            </a:r>
            <a:endParaRPr lang="zh-TW" altLang="en-US" sz="2000" b="0" dirty="0" smtClean="0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pPr eaLnBrk="1" hangingPunct="1">
              <a:lnSpc>
                <a:spcPts val="2600"/>
              </a:lnSpc>
              <a:spcBef>
                <a:spcPts val="1200"/>
              </a:spcBef>
              <a:defRPr/>
            </a:pPr>
            <a:r>
              <a:rPr lang="zh-TW" altLang="en-US" sz="20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     </a:t>
            </a:r>
            <a:endParaRPr lang="en-US" altLang="zh-TW" sz="2000" b="0" dirty="0" smtClean="0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pPr eaLnBrk="1" hangingPunct="1">
              <a:lnSpc>
                <a:spcPts val="2600"/>
              </a:lnSpc>
              <a:spcBef>
                <a:spcPts val="1200"/>
              </a:spcBef>
              <a:defRPr/>
            </a:pPr>
            <a:endParaRPr lang="en-US" altLang="zh-TW" sz="2000" dirty="0" smtClean="0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pPr eaLnBrk="1" hangingPunct="1">
              <a:lnSpc>
                <a:spcPts val="2600"/>
              </a:lnSpc>
              <a:spcBef>
                <a:spcPts val="1200"/>
              </a:spcBef>
              <a:defRPr/>
            </a:pPr>
            <a:r>
              <a:rPr lang="zh-TW" altLang="en-US" sz="20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 </a:t>
            </a:r>
            <a:endParaRPr lang="zh-TW" altLang="en-US" sz="2000" b="0" dirty="0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cxnSp>
        <p:nvCxnSpPr>
          <p:cNvPr id="11" name="直線接點 10"/>
          <p:cNvCxnSpPr/>
          <p:nvPr/>
        </p:nvCxnSpPr>
        <p:spPr>
          <a:xfrm>
            <a:off x="179512" y="908720"/>
            <a:ext cx="2520000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/>
          <p:cNvCxnSpPr/>
          <p:nvPr/>
        </p:nvCxnSpPr>
        <p:spPr>
          <a:xfrm>
            <a:off x="6696392" y="908720"/>
            <a:ext cx="2124000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/>
          <p:cNvSpPr/>
          <p:nvPr/>
        </p:nvSpPr>
        <p:spPr>
          <a:xfrm>
            <a:off x="1475656" y="3517558"/>
            <a:ext cx="525658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TW" altLang="en-US" sz="2100" dirty="0" smtClean="0">
                <a:latin typeface="華康中圓體(P)" pitchFamily="34" charset="-120"/>
                <a:ea typeface="華康中圓體(P)" pitchFamily="34" charset="-120"/>
                <a:cs typeface="Times New Roman" panose="02020603050405020304" pitchFamily="18" charset="0"/>
              </a:rPr>
              <a:t>篩檢陽性個案</a:t>
            </a:r>
            <a:r>
              <a:rPr lang="zh-TW" altLang="en-US" sz="21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anose="02020603050405020304" pitchFamily="18" charset="0"/>
              </a:rPr>
              <a:t>兩個月內接受後續確診至少達</a:t>
            </a:r>
            <a:endParaRPr lang="zh-TW" altLang="en-US" sz="2100" dirty="0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804416" y="2924944"/>
            <a:ext cx="1512000" cy="1476000"/>
          </a:xfrm>
          <a:prstGeom prst="rect">
            <a:avLst/>
          </a:prstGeom>
          <a:solidFill>
            <a:srgbClr val="FDE8D7"/>
          </a:solidFill>
          <a:ln>
            <a:solidFill>
              <a:srgbClr val="FDE8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/>
        </p:nvSpPr>
        <p:spPr>
          <a:xfrm>
            <a:off x="6736883" y="3133417"/>
            <a:ext cx="172354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6000" dirty="0" smtClean="0">
                <a:solidFill>
                  <a:srgbClr val="C00000"/>
                </a:solidFill>
                <a:latin typeface="華康超黑體" pitchFamily="49" charset="-120"/>
                <a:ea typeface="華康超黑體" pitchFamily="49" charset="-120"/>
                <a:cs typeface="Times New Roman" panose="02020603050405020304" pitchFamily="18" charset="0"/>
              </a:rPr>
              <a:t>60</a:t>
            </a:r>
            <a:r>
              <a:rPr lang="zh-TW" altLang="en-US" sz="6000" dirty="0" smtClean="0">
                <a:solidFill>
                  <a:srgbClr val="C00000"/>
                </a:solidFill>
                <a:latin typeface="華康超黑體" pitchFamily="49" charset="-120"/>
                <a:ea typeface="華康超黑體" pitchFamily="49" charset="-120"/>
                <a:cs typeface="Times New Roman" panose="02020603050405020304" pitchFamily="18" charset="0"/>
              </a:rPr>
              <a:t>％</a:t>
            </a:r>
            <a:endParaRPr lang="zh-TW" altLang="en-US" sz="6000" dirty="0">
              <a:latin typeface="華康超黑體" pitchFamily="49" charset="-120"/>
              <a:ea typeface="華康超黑體" pitchFamily="49" charset="-120"/>
            </a:endParaRPr>
          </a:p>
        </p:txBody>
      </p:sp>
      <p:pic>
        <p:nvPicPr>
          <p:cNvPr id="7170" name="Picture 2" descr="https://d30y9cdsu7xlg0.cloudfront.net/png/620891-2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125" y="3284984"/>
            <a:ext cx="709539" cy="709539"/>
          </a:xfrm>
          <a:prstGeom prst="rect">
            <a:avLst/>
          </a:prstGeom>
          <a:noFill/>
        </p:spPr>
      </p:pic>
      <p:sp>
        <p:nvSpPr>
          <p:cNvPr id="16" name="Line 30"/>
          <p:cNvSpPr>
            <a:spLocks noChangeShapeType="1"/>
          </p:cNvSpPr>
          <p:nvPr/>
        </p:nvSpPr>
        <p:spPr bwMode="auto">
          <a:xfrm>
            <a:off x="4355976" y="4437168"/>
            <a:ext cx="0" cy="5040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>
            <a:spAutoFit/>
          </a:bodyPr>
          <a:lstStyle/>
          <a:p>
            <a:endParaRPr lang="zh-TW" altLang="en-US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圓角矩形 28"/>
          <p:cNvSpPr/>
          <p:nvPr/>
        </p:nvSpPr>
        <p:spPr>
          <a:xfrm>
            <a:off x="216024" y="1628800"/>
            <a:ext cx="8640000" cy="4824000"/>
          </a:xfrm>
          <a:prstGeom prst="roundRect">
            <a:avLst>
              <a:gd name="adj" fmla="val 4693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tx1"/>
              </a:solidFill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547664" y="620688"/>
            <a:ext cx="655272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/>
            <a:r>
              <a:rPr lang="zh-TW" altLang="en-US" sz="44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實務</a:t>
            </a:r>
            <a:r>
              <a:rPr lang="en-US" altLang="zh-TW" sz="44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-</a:t>
            </a:r>
            <a:r>
              <a:rPr lang="zh-TW" altLang="en-US" sz="44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流程</a:t>
            </a:r>
            <a:r>
              <a:rPr lang="zh-TW" altLang="en-US" sz="4400" dirty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篇</a:t>
            </a:r>
          </a:p>
        </p:txBody>
      </p:sp>
      <p:cxnSp>
        <p:nvCxnSpPr>
          <p:cNvPr id="14339" name="AutoShape 3"/>
          <p:cNvCxnSpPr>
            <a:cxnSpLocks noChangeShapeType="1"/>
          </p:cNvCxnSpPr>
          <p:nvPr/>
        </p:nvCxnSpPr>
        <p:spPr bwMode="auto">
          <a:xfrm rot="-5400000">
            <a:off x="1619552" y="1088880"/>
            <a:ext cx="180000" cy="2340000"/>
          </a:xfrm>
          <a:prstGeom prst="bentConnector2">
            <a:avLst/>
          </a:prstGeom>
          <a:noFill/>
          <a:ln w="9525">
            <a:solidFill>
              <a:srgbClr val="333333"/>
            </a:solidFill>
            <a:miter lim="800000"/>
            <a:headEnd/>
            <a:tailEnd type="triangle" w="med" len="med"/>
          </a:ln>
        </p:spPr>
      </p:cxn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2950716" y="1916831"/>
            <a:ext cx="1765300" cy="504000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 hangingPunct="1">
              <a:lnSpc>
                <a:spcPts val="2000"/>
              </a:lnSpc>
            </a:pPr>
            <a:r>
              <a:rPr kumimoji="0" lang="zh-TW" altLang="en-US" sz="1400" b="0" dirty="0">
                <a:solidFill>
                  <a:srgbClr val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一般就醫</a:t>
            </a:r>
          </a:p>
          <a:p>
            <a:pPr eaLnBrk="1" hangingPunct="1">
              <a:lnSpc>
                <a:spcPts val="2000"/>
              </a:lnSpc>
            </a:pPr>
            <a:r>
              <a:rPr kumimoji="0" lang="zh-TW" altLang="en-US" sz="1400" b="0" dirty="0">
                <a:solidFill>
                  <a:srgbClr val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刷健保卡</a:t>
            </a:r>
            <a:r>
              <a:rPr kumimoji="0" lang="en-US" altLang="zh-TW" sz="1400" b="0" dirty="0">
                <a:solidFill>
                  <a:srgbClr val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(01</a:t>
            </a:r>
            <a:r>
              <a:rPr kumimoji="0" lang="zh-TW" altLang="en-US" sz="1400" b="0" dirty="0">
                <a:solidFill>
                  <a:srgbClr val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、</a:t>
            </a:r>
            <a:r>
              <a:rPr kumimoji="0" lang="en-US" altLang="zh-TW" sz="1400" b="0" dirty="0">
                <a:solidFill>
                  <a:srgbClr val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02…)</a:t>
            </a:r>
          </a:p>
        </p:txBody>
      </p:sp>
      <p:sp>
        <p:nvSpPr>
          <p:cNvPr id="14341" name="Line 7"/>
          <p:cNvSpPr>
            <a:spLocks noChangeShapeType="1"/>
          </p:cNvSpPr>
          <p:nvPr/>
        </p:nvSpPr>
        <p:spPr bwMode="auto">
          <a:xfrm>
            <a:off x="882824" y="3213100"/>
            <a:ext cx="304800" cy="0"/>
          </a:xfrm>
          <a:prstGeom prst="line">
            <a:avLst/>
          </a:prstGeom>
          <a:noFill/>
          <a:ln w="9525">
            <a:solidFill>
              <a:srgbClr val="333333"/>
            </a:solidFill>
            <a:round/>
            <a:headEnd/>
            <a:tailEnd type="triangle" w="med" len="med"/>
          </a:ln>
        </p:spPr>
        <p:txBody>
          <a:bodyPr lIns="0" tIns="0" rIns="0" bIns="0">
            <a:spAutoFit/>
          </a:bodyPr>
          <a:lstStyle/>
          <a:p>
            <a:endParaRPr lang="zh-TW" altLang="en-US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14342" name="Text Box 10"/>
          <p:cNvSpPr txBox="1">
            <a:spLocks noChangeArrowheads="1"/>
          </p:cNvSpPr>
          <p:nvPr/>
        </p:nvSpPr>
        <p:spPr bwMode="auto">
          <a:xfrm>
            <a:off x="2770957" y="2852937"/>
            <a:ext cx="1008955" cy="769441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eaLnBrk="1" hangingPunct="1">
              <a:lnSpc>
                <a:spcPts val="2000"/>
              </a:lnSpc>
            </a:pPr>
            <a:r>
              <a:rPr kumimoji="0" lang="zh-TW" altLang="en-US" sz="1400" b="0" dirty="0">
                <a:solidFill>
                  <a:srgbClr val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刷健保</a:t>
            </a:r>
            <a:r>
              <a:rPr kumimoji="0" lang="zh-TW" altLang="en-US" sz="1400" b="0" dirty="0" smtClean="0">
                <a:solidFill>
                  <a:srgbClr val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卡</a:t>
            </a:r>
            <a:endParaRPr kumimoji="0" lang="en-US" altLang="zh-TW" sz="1400" b="0" dirty="0" smtClean="0">
              <a:solidFill>
                <a:srgbClr val="000000"/>
              </a:solidFill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pPr algn="ctr" eaLnBrk="1" hangingPunct="1">
              <a:lnSpc>
                <a:spcPts val="2000"/>
              </a:lnSpc>
            </a:pPr>
            <a:endParaRPr lang="en-US" altLang="zh-TW" sz="1400" dirty="0" smtClean="0">
              <a:solidFill>
                <a:srgbClr val="000000"/>
              </a:solidFill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pPr algn="ctr" eaLnBrk="1" hangingPunct="1">
              <a:lnSpc>
                <a:spcPts val="2000"/>
              </a:lnSpc>
            </a:pPr>
            <a:r>
              <a:rPr kumimoji="0" lang="zh-TW" altLang="en-US" sz="1400" b="0" dirty="0" smtClean="0">
                <a:solidFill>
                  <a:srgbClr val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「</a:t>
            </a:r>
            <a:r>
              <a:rPr kumimoji="0" lang="en-US" altLang="zh-TW" sz="1400" b="0" dirty="0">
                <a:solidFill>
                  <a:srgbClr val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IC95</a:t>
            </a:r>
            <a:r>
              <a:rPr kumimoji="0" lang="zh-TW" altLang="en-US" sz="1400" b="0" dirty="0">
                <a:solidFill>
                  <a:srgbClr val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」</a:t>
            </a:r>
          </a:p>
        </p:txBody>
      </p:sp>
      <p:sp>
        <p:nvSpPr>
          <p:cNvPr id="14344" name="Line 13"/>
          <p:cNvSpPr>
            <a:spLocks noChangeShapeType="1"/>
          </p:cNvSpPr>
          <p:nvPr/>
        </p:nvSpPr>
        <p:spPr bwMode="auto">
          <a:xfrm>
            <a:off x="2611016" y="3212976"/>
            <a:ext cx="304800" cy="0"/>
          </a:xfrm>
          <a:prstGeom prst="line">
            <a:avLst/>
          </a:prstGeom>
          <a:noFill/>
          <a:ln w="9525">
            <a:solidFill>
              <a:srgbClr val="333333"/>
            </a:solidFill>
            <a:round/>
            <a:headEnd/>
            <a:tailEnd type="triangle" w="med" len="med"/>
          </a:ln>
        </p:spPr>
        <p:txBody>
          <a:bodyPr lIns="0" tIns="0" rIns="0" bIns="0">
            <a:spAutoFit/>
          </a:bodyPr>
          <a:lstStyle/>
          <a:p>
            <a:endParaRPr lang="zh-TW" altLang="en-US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14345" name="Line 15"/>
          <p:cNvSpPr>
            <a:spLocks noChangeShapeType="1"/>
          </p:cNvSpPr>
          <p:nvPr/>
        </p:nvSpPr>
        <p:spPr bwMode="auto">
          <a:xfrm>
            <a:off x="3479873" y="3212976"/>
            <a:ext cx="300039" cy="0"/>
          </a:xfrm>
          <a:prstGeom prst="line">
            <a:avLst/>
          </a:prstGeom>
          <a:noFill/>
          <a:ln w="9525">
            <a:solidFill>
              <a:srgbClr val="333333"/>
            </a:solidFill>
            <a:round/>
            <a:headEnd/>
            <a:tailEnd type="triangle" w="med" len="med"/>
          </a:ln>
        </p:spPr>
        <p:txBody>
          <a:bodyPr lIns="0" tIns="0" rIns="0" bIns="0">
            <a:spAutoFit/>
          </a:bodyPr>
          <a:lstStyle/>
          <a:p>
            <a:endParaRPr lang="zh-TW" altLang="en-US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14346" name="Text Box 17"/>
          <p:cNvSpPr txBox="1">
            <a:spLocks noChangeArrowheads="1"/>
          </p:cNvSpPr>
          <p:nvPr/>
        </p:nvSpPr>
        <p:spPr bwMode="auto">
          <a:xfrm>
            <a:off x="3670176" y="3265688"/>
            <a:ext cx="613792" cy="256480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eaLnBrk="1" hangingPunct="1">
              <a:lnSpc>
                <a:spcPts val="2000"/>
              </a:lnSpc>
            </a:pPr>
            <a:r>
              <a:rPr kumimoji="0" lang="zh-TW" altLang="en-US" sz="1400" b="0" dirty="0" smtClean="0">
                <a:solidFill>
                  <a:srgbClr val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交還</a:t>
            </a:r>
            <a:endParaRPr kumimoji="0" lang="zh-TW" altLang="en-US" sz="1400" b="0" dirty="0">
              <a:solidFill>
                <a:srgbClr val="000000"/>
              </a:solidFill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14347" name="Text Box 20"/>
          <p:cNvSpPr txBox="1">
            <a:spLocks noChangeArrowheads="1"/>
          </p:cNvSpPr>
          <p:nvPr/>
        </p:nvSpPr>
        <p:spPr bwMode="auto">
          <a:xfrm>
            <a:off x="5364089" y="4653137"/>
            <a:ext cx="1201737" cy="512961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1" hangingPunct="1">
              <a:lnSpc>
                <a:spcPts val="2000"/>
              </a:lnSpc>
            </a:pPr>
            <a:r>
              <a:rPr kumimoji="0" lang="zh-TW" altLang="en-US" sz="1400" b="0" dirty="0">
                <a:solidFill>
                  <a:srgbClr val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篩檢資料登打</a:t>
            </a:r>
            <a:r>
              <a:rPr kumimoji="0" lang="en-US" altLang="zh-TW" sz="1400" b="0" dirty="0" smtClean="0">
                <a:solidFill>
                  <a:srgbClr val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(</a:t>
            </a:r>
            <a:r>
              <a:rPr kumimoji="0" lang="zh-TW" altLang="en-US" sz="1400" b="0" dirty="0" smtClean="0">
                <a:solidFill>
                  <a:srgbClr val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可事後</a:t>
            </a:r>
            <a:r>
              <a:rPr kumimoji="0" lang="zh-TW" altLang="en-US" sz="1400" b="0" dirty="0">
                <a:solidFill>
                  <a:srgbClr val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登打</a:t>
            </a:r>
            <a:r>
              <a:rPr kumimoji="0" lang="en-US" altLang="zh-TW" sz="1400" b="0" dirty="0">
                <a:solidFill>
                  <a:srgbClr val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)</a:t>
            </a:r>
            <a:endParaRPr kumimoji="0" lang="zh-TW" altLang="en-US" sz="1400" b="0" dirty="0">
              <a:solidFill>
                <a:srgbClr val="000000"/>
              </a:solidFill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14348" name="Text Box 26"/>
          <p:cNvSpPr txBox="1">
            <a:spLocks noChangeArrowheads="1"/>
          </p:cNvSpPr>
          <p:nvPr/>
        </p:nvSpPr>
        <p:spPr bwMode="auto">
          <a:xfrm>
            <a:off x="6876256" y="4365104"/>
            <a:ext cx="2016224" cy="102592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eaLnBrk="1" hangingPunct="1">
              <a:lnSpc>
                <a:spcPts val="2000"/>
              </a:lnSpc>
            </a:pPr>
            <a:r>
              <a:rPr kumimoji="0" lang="en-US" altLang="zh-TW" sz="1400" b="0" dirty="0">
                <a:solidFill>
                  <a:sysClr val="windowText" lastClr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30</a:t>
            </a:r>
            <a:r>
              <a:rPr kumimoji="0" lang="zh-TW" altLang="en-US" sz="1400" b="0" dirty="0">
                <a:solidFill>
                  <a:sysClr val="windowText" lastClr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天內將篩檢</a:t>
            </a:r>
            <a:r>
              <a:rPr kumimoji="0" lang="zh-TW" altLang="en-US" sz="1400" b="0" dirty="0" smtClean="0">
                <a:solidFill>
                  <a:sysClr val="windowText" lastClr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資料</a:t>
            </a:r>
            <a:endParaRPr kumimoji="0" lang="en-US" altLang="zh-TW" sz="1400" b="0" dirty="0" smtClean="0">
              <a:solidFill>
                <a:sysClr val="windowText" lastClr="000000"/>
              </a:solidFill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pPr algn="ctr" eaLnBrk="1" hangingPunct="1">
              <a:lnSpc>
                <a:spcPts val="2000"/>
              </a:lnSpc>
            </a:pPr>
            <a:r>
              <a:rPr kumimoji="0" lang="zh-TW" altLang="en-US" sz="1400" b="0" dirty="0" smtClean="0">
                <a:solidFill>
                  <a:sysClr val="windowText" lastClr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上</a:t>
            </a:r>
            <a:r>
              <a:rPr kumimoji="0" lang="zh-TW" altLang="en-US" sz="1400" b="0" dirty="0">
                <a:solidFill>
                  <a:sysClr val="windowText" lastClr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傳到國健</a:t>
            </a:r>
            <a:r>
              <a:rPr kumimoji="0" lang="zh-TW" altLang="en-US" sz="1400" b="0" dirty="0" smtClean="0">
                <a:solidFill>
                  <a:sysClr val="windowText" lastClr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署大</a:t>
            </a:r>
            <a:r>
              <a:rPr kumimoji="0" lang="zh-TW" altLang="en-US" sz="1400" b="0" dirty="0">
                <a:solidFill>
                  <a:sysClr val="windowText" lastClr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乳口系統</a:t>
            </a:r>
          </a:p>
          <a:p>
            <a:pPr algn="ctr" eaLnBrk="1" hangingPunct="1">
              <a:lnSpc>
                <a:spcPts val="2000"/>
              </a:lnSpc>
            </a:pPr>
            <a:r>
              <a:rPr lang="en-US" altLang="zh-TW" sz="1200" dirty="0">
                <a:solidFill>
                  <a:sysClr val="windowText" lastClr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  <a:hlinkClick r:id="rId3"/>
              </a:rPr>
              <a:t>http://10.249.16.1</a:t>
            </a:r>
            <a:r>
              <a:rPr lang="en-US" altLang="zh-TW" sz="1200" dirty="0" smtClean="0">
                <a:solidFill>
                  <a:sysClr val="windowText" lastClr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  <a:hlinkClick r:id="rId3"/>
              </a:rPr>
              <a:t>/</a:t>
            </a:r>
            <a:endParaRPr lang="en-US" altLang="zh-TW" sz="1200" dirty="0" smtClean="0">
              <a:solidFill>
                <a:sysClr val="windowText" lastClr="000000"/>
              </a:solidFill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pPr algn="ctr">
              <a:lnSpc>
                <a:spcPts val="2000"/>
              </a:lnSpc>
            </a:pPr>
            <a:r>
              <a:rPr lang="en-US" altLang="zh-TW" sz="1200" dirty="0" smtClean="0">
                <a:solidFill>
                  <a:sysClr val="windowText" lastClr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http://203.65.43.143/</a:t>
            </a:r>
            <a:endParaRPr lang="en-US" altLang="zh-TW" sz="1200" dirty="0">
              <a:solidFill>
                <a:sysClr val="windowText" lastClr="000000"/>
              </a:solidFill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14350" name="Text Box 29"/>
          <p:cNvSpPr txBox="1">
            <a:spLocks noChangeArrowheads="1"/>
          </p:cNvSpPr>
          <p:nvPr/>
        </p:nvSpPr>
        <p:spPr bwMode="auto">
          <a:xfrm>
            <a:off x="4572000" y="3284984"/>
            <a:ext cx="576064" cy="512961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1" hangingPunct="1">
              <a:lnSpc>
                <a:spcPts val="2000"/>
              </a:lnSpc>
            </a:pPr>
            <a:r>
              <a:rPr kumimoji="0" lang="zh-TW" altLang="en-US" sz="1400" b="0" dirty="0" smtClean="0">
                <a:solidFill>
                  <a:srgbClr val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每日</a:t>
            </a:r>
            <a:endParaRPr kumimoji="0" lang="en-US" altLang="zh-TW" sz="1400" b="0" dirty="0" smtClean="0">
              <a:solidFill>
                <a:srgbClr val="000000"/>
              </a:solidFill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pPr eaLnBrk="1" hangingPunct="1">
              <a:lnSpc>
                <a:spcPts val="2000"/>
              </a:lnSpc>
            </a:pPr>
            <a:r>
              <a:rPr kumimoji="0" lang="zh-TW" altLang="en-US" sz="1400" b="0" dirty="0" smtClean="0">
                <a:solidFill>
                  <a:srgbClr val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上</a:t>
            </a:r>
            <a:r>
              <a:rPr kumimoji="0" lang="zh-TW" altLang="en-US" sz="1400" b="0" dirty="0">
                <a:solidFill>
                  <a:srgbClr val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傳</a:t>
            </a:r>
          </a:p>
        </p:txBody>
      </p:sp>
      <p:sp>
        <p:nvSpPr>
          <p:cNvPr id="14352" name="Text Box 31"/>
          <p:cNvSpPr txBox="1">
            <a:spLocks noChangeArrowheads="1"/>
          </p:cNvSpPr>
          <p:nvPr/>
        </p:nvSpPr>
        <p:spPr bwMode="auto">
          <a:xfrm>
            <a:off x="5219675" y="2780929"/>
            <a:ext cx="1152525" cy="769441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1" hangingPunct="1">
              <a:lnSpc>
                <a:spcPts val="2000"/>
              </a:lnSpc>
            </a:pPr>
            <a:r>
              <a:rPr kumimoji="0" lang="zh-TW" altLang="en-US" sz="1200" b="0" dirty="0">
                <a:solidFill>
                  <a:sysClr val="windowText" lastClr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醫療費用申報</a:t>
            </a:r>
            <a:r>
              <a:rPr kumimoji="0" lang="en-US" altLang="zh-TW" sz="1200" b="0" dirty="0">
                <a:solidFill>
                  <a:sysClr val="windowText" lastClr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(130</a:t>
            </a:r>
            <a:r>
              <a:rPr kumimoji="0" lang="zh-TW" altLang="en-US" sz="1200" b="0" dirty="0">
                <a:solidFill>
                  <a:sysClr val="windowText" lastClr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元</a:t>
            </a:r>
            <a:r>
              <a:rPr kumimoji="0" lang="en-US" altLang="zh-TW" sz="1200" b="0" dirty="0">
                <a:solidFill>
                  <a:sysClr val="windowText" lastClr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/</a:t>
            </a:r>
            <a:r>
              <a:rPr kumimoji="0" lang="zh-TW" altLang="en-US" sz="1200" b="0" dirty="0">
                <a:solidFill>
                  <a:sysClr val="windowText" lastClr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人</a:t>
            </a:r>
            <a:r>
              <a:rPr kumimoji="0" lang="en-US" altLang="zh-TW" sz="1200" b="0" dirty="0">
                <a:solidFill>
                  <a:sysClr val="windowText" lastClr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)</a:t>
            </a:r>
          </a:p>
          <a:p>
            <a:pPr algn="ctr" eaLnBrk="1" hangingPunct="1">
              <a:lnSpc>
                <a:spcPts val="2000"/>
              </a:lnSpc>
            </a:pPr>
            <a:r>
              <a:rPr kumimoji="0" lang="en-US" altLang="zh-TW" sz="1200" b="0" dirty="0">
                <a:solidFill>
                  <a:sysClr val="windowText" lastClr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(</a:t>
            </a:r>
            <a:r>
              <a:rPr kumimoji="0" lang="zh-TW" altLang="en-US" sz="1200" b="0" dirty="0">
                <a:solidFill>
                  <a:sysClr val="windowText" lastClr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不限總額</a:t>
            </a:r>
            <a:r>
              <a:rPr kumimoji="0" lang="en-US" altLang="zh-TW" sz="1200" b="0" dirty="0">
                <a:solidFill>
                  <a:sysClr val="windowText" lastClr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)</a:t>
            </a:r>
            <a:endParaRPr kumimoji="0" lang="zh-TW" altLang="en-US" sz="1200" b="0" dirty="0">
              <a:solidFill>
                <a:sysClr val="windowText" lastClr="000000"/>
              </a:solidFill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14354" name="Oval 34"/>
          <p:cNvSpPr>
            <a:spLocks noChangeArrowheads="1"/>
          </p:cNvSpPr>
          <p:nvPr/>
        </p:nvSpPr>
        <p:spPr bwMode="auto">
          <a:xfrm>
            <a:off x="2843213" y="5411500"/>
            <a:ext cx="1143000" cy="389513"/>
          </a:xfrm>
          <a:prstGeom prst="ellipse">
            <a:avLst/>
          </a:prstGeom>
          <a:noFill/>
          <a:ln w="9525" algn="ctr">
            <a:solidFill>
              <a:schemeClr val="bg1"/>
            </a:solidFill>
            <a:round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eaLnBrk="1" hangingPunct="1"/>
            <a:endParaRPr lang="zh-TW" altLang="en-US" sz="1800" b="0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14355" name="Text Box 35"/>
          <p:cNvSpPr txBox="1">
            <a:spLocks noChangeArrowheads="1"/>
          </p:cNvSpPr>
          <p:nvPr/>
        </p:nvSpPr>
        <p:spPr bwMode="auto">
          <a:xfrm>
            <a:off x="6625679" y="2925192"/>
            <a:ext cx="538609" cy="43601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3400"/>
              </a:lnSpc>
            </a:pPr>
            <a:r>
              <a:rPr kumimoji="0" lang="zh-TW" altLang="en-US" sz="1400" b="0" dirty="0">
                <a:solidFill>
                  <a:srgbClr val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健保署</a:t>
            </a:r>
          </a:p>
        </p:txBody>
      </p:sp>
      <p:sp>
        <p:nvSpPr>
          <p:cNvPr id="14361" name="Line 7"/>
          <p:cNvSpPr>
            <a:spLocks noChangeShapeType="1"/>
          </p:cNvSpPr>
          <p:nvPr/>
        </p:nvSpPr>
        <p:spPr bwMode="auto">
          <a:xfrm>
            <a:off x="1746920" y="3213100"/>
            <a:ext cx="304800" cy="0"/>
          </a:xfrm>
          <a:prstGeom prst="line">
            <a:avLst/>
          </a:prstGeom>
          <a:noFill/>
          <a:ln w="9525">
            <a:solidFill>
              <a:srgbClr val="333333"/>
            </a:solidFill>
            <a:round/>
            <a:headEnd/>
            <a:tailEnd type="triangle" w="med" len="med"/>
          </a:ln>
        </p:spPr>
        <p:txBody>
          <a:bodyPr lIns="0" tIns="0" rIns="0" bIns="0">
            <a:spAutoFit/>
          </a:bodyPr>
          <a:lstStyle/>
          <a:p>
            <a:endParaRPr lang="zh-TW" altLang="en-US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 rot="16200000">
            <a:off x="3543854" y="3593052"/>
            <a:ext cx="400110" cy="26642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square" anchor="ctr" anchorCtr="1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zh-TW" altLang="en-US" sz="1400" b="0" dirty="0" smtClean="0">
                <a:solidFill>
                  <a:sysClr val="windowText" lastClr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     醫師</a:t>
            </a:r>
            <a:r>
              <a:rPr lang="zh-TW" altLang="en-US" sz="1400" b="0" dirty="0">
                <a:solidFill>
                  <a:sysClr val="windowText" lastClr="0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看診並告知口篩結果</a:t>
            </a:r>
          </a:p>
        </p:txBody>
      </p:sp>
      <p:sp>
        <p:nvSpPr>
          <p:cNvPr id="14366" name="Line 15"/>
          <p:cNvSpPr>
            <a:spLocks noChangeShapeType="1"/>
          </p:cNvSpPr>
          <p:nvPr/>
        </p:nvSpPr>
        <p:spPr bwMode="auto">
          <a:xfrm>
            <a:off x="6288185" y="3212976"/>
            <a:ext cx="300039" cy="0"/>
          </a:xfrm>
          <a:prstGeom prst="line">
            <a:avLst/>
          </a:prstGeom>
          <a:noFill/>
          <a:ln w="9525">
            <a:solidFill>
              <a:srgbClr val="333333"/>
            </a:solidFill>
            <a:round/>
            <a:headEnd/>
            <a:tailEnd type="triangle" w="med" len="med"/>
          </a:ln>
        </p:spPr>
        <p:txBody>
          <a:bodyPr lIns="0" tIns="0" rIns="0" bIns="0">
            <a:spAutoFit/>
          </a:bodyPr>
          <a:lstStyle/>
          <a:p>
            <a:endParaRPr lang="zh-TW" altLang="en-US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pic>
        <p:nvPicPr>
          <p:cNvPr id="31" name="圖片 30" descr="process.png"/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00193" y="935024"/>
            <a:ext cx="284225" cy="261729"/>
          </a:xfrm>
          <a:prstGeom prst="rect">
            <a:avLst/>
          </a:prstGeom>
          <a:ln>
            <a:noFill/>
          </a:ln>
        </p:spPr>
      </p:pic>
      <p:pic>
        <p:nvPicPr>
          <p:cNvPr id="32" name="Picture 2" descr="https://d30y9cdsu7xlg0.cloudfront.net/png/111276-20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99048" y="3068961"/>
            <a:ext cx="320824" cy="320824"/>
          </a:xfrm>
          <a:prstGeom prst="rect">
            <a:avLst/>
          </a:prstGeom>
          <a:noFill/>
        </p:spPr>
      </p:pic>
      <p:pic>
        <p:nvPicPr>
          <p:cNvPr id="34" name="Picture 2" descr="https://d30y9cdsu7xlg0.cloudfront.net/png/207110-200.png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411760" y="4725145"/>
            <a:ext cx="431888" cy="431888"/>
          </a:xfrm>
          <a:prstGeom prst="rect">
            <a:avLst/>
          </a:prstGeom>
          <a:noFill/>
        </p:spPr>
      </p:pic>
      <p:pic>
        <p:nvPicPr>
          <p:cNvPr id="35" name="Picture 10" descr="https://d30y9cdsu7xlg0.cloudfront.net/png/675673-200.png"/>
          <p:cNvPicPr>
            <a:picLocks noChangeAspect="1" noChangeArrowheads="1"/>
          </p:cNvPicPr>
          <p:nvPr/>
        </p:nvPicPr>
        <p:blipFill>
          <a:blip r:embed="rId7" cstate="print"/>
          <a:srcRect l="9990" b="9091"/>
          <a:stretch>
            <a:fillRect/>
          </a:stretch>
        </p:blipFill>
        <p:spPr bwMode="auto">
          <a:xfrm>
            <a:off x="1187624" y="2780929"/>
            <a:ext cx="648072" cy="720080"/>
          </a:xfrm>
          <a:prstGeom prst="rect">
            <a:avLst/>
          </a:prstGeom>
          <a:noFill/>
        </p:spPr>
      </p:pic>
      <p:pic>
        <p:nvPicPr>
          <p:cNvPr id="36" name="圖片 35" descr="upload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392048" y="2780928"/>
            <a:ext cx="612000" cy="612000"/>
          </a:xfrm>
          <a:prstGeom prst="rect">
            <a:avLst/>
          </a:prstGeom>
        </p:spPr>
      </p:pic>
      <p:pic>
        <p:nvPicPr>
          <p:cNvPr id="37" name="Picture 2" descr="https://d30y9cdsu7xlg0.cloudfront.net/png/724638-200.png"/>
          <p:cNvPicPr>
            <a:picLocks noChangeAspect="1" noChangeArrowheads="1"/>
          </p:cNvPicPr>
          <p:nvPr/>
        </p:nvPicPr>
        <p:blipFill>
          <a:blip r:embed="rId9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 l="34176" t="10597" r="28181" b="9411"/>
          <a:stretch>
            <a:fillRect/>
          </a:stretch>
        </p:blipFill>
        <p:spPr bwMode="auto">
          <a:xfrm>
            <a:off x="823373" y="3429000"/>
            <a:ext cx="220235" cy="46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圖片 38"/>
          <p:cNvPicPr/>
          <p:nvPr/>
        </p:nvPicPr>
        <p:blipFill>
          <a:blip r:embed="rId10" cstate="print"/>
          <a:srcRect l="10000" r="10000"/>
          <a:stretch>
            <a:fillRect/>
          </a:stretch>
        </p:blipFill>
        <p:spPr bwMode="auto">
          <a:xfrm>
            <a:off x="323584" y="2708968"/>
            <a:ext cx="504000" cy="432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8" name="圖片 37" descr="便利站醫院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179512" y="3140968"/>
            <a:ext cx="720081" cy="682288"/>
          </a:xfrm>
          <a:prstGeom prst="rect">
            <a:avLst/>
          </a:prstGeom>
        </p:spPr>
      </p:pic>
      <p:sp>
        <p:nvSpPr>
          <p:cNvPr id="41" name="文字方塊 40"/>
          <p:cNvSpPr txBox="1"/>
          <p:nvPr/>
        </p:nvSpPr>
        <p:spPr>
          <a:xfrm>
            <a:off x="323529" y="39330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TW" altLang="en-US" dirty="0"/>
          </a:p>
        </p:txBody>
      </p:sp>
      <p:sp>
        <p:nvSpPr>
          <p:cNvPr id="42" name="文字方塊 41"/>
          <p:cNvSpPr txBox="1"/>
          <p:nvPr/>
        </p:nvSpPr>
        <p:spPr>
          <a:xfrm>
            <a:off x="467546" y="45091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TW" altLang="en-US" dirty="0"/>
          </a:p>
        </p:txBody>
      </p:sp>
      <p:sp>
        <p:nvSpPr>
          <p:cNvPr id="43" name="文字方塊 42"/>
          <p:cNvSpPr txBox="1"/>
          <p:nvPr/>
        </p:nvSpPr>
        <p:spPr>
          <a:xfrm>
            <a:off x="283846" y="3789040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 smtClean="0">
                <a:latin typeface="華康中圓體(P)" pitchFamily="34" charset="-120"/>
                <a:ea typeface="華康中圓體(P)" pitchFamily="34" charset="-120"/>
              </a:rPr>
              <a:t>就診</a:t>
            </a:r>
            <a:endParaRPr lang="zh-TW" altLang="en-US" sz="1400" dirty="0"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44" name="文字方塊 43"/>
          <p:cNvSpPr txBox="1"/>
          <p:nvPr/>
        </p:nvSpPr>
        <p:spPr>
          <a:xfrm>
            <a:off x="1219949" y="3501008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 smtClean="0">
                <a:latin typeface="華康中圓體(P)" pitchFamily="34" charset="-120"/>
                <a:ea typeface="華康中圓體(P)" pitchFamily="34" charset="-120"/>
              </a:rPr>
              <a:t>進行</a:t>
            </a:r>
            <a:endParaRPr lang="en-US" altLang="zh-TW" sz="1400" dirty="0" smtClean="0">
              <a:latin typeface="華康中圓體(P)" pitchFamily="34" charset="-120"/>
              <a:ea typeface="華康中圓體(P)" pitchFamily="34" charset="-120"/>
            </a:endParaRPr>
          </a:p>
          <a:p>
            <a:r>
              <a:rPr lang="zh-TW" altLang="en-US" sz="1400" dirty="0" smtClean="0">
                <a:latin typeface="華康中圓體(P)" pitchFamily="34" charset="-120"/>
                <a:ea typeface="華康中圓體(P)" pitchFamily="34" charset="-120"/>
              </a:rPr>
              <a:t>篩檢</a:t>
            </a:r>
            <a:endParaRPr lang="zh-TW" altLang="en-US" sz="1400" dirty="0">
              <a:latin typeface="華康中圓體(P)" pitchFamily="34" charset="-120"/>
              <a:ea typeface="華康中圓體(P)" pitchFamily="34" charset="-120"/>
            </a:endParaRPr>
          </a:p>
        </p:txBody>
      </p:sp>
      <p:pic>
        <p:nvPicPr>
          <p:cNvPr id="24578" name="Picture 2" descr="https://d30y9cdsu7xlg0.cloudfront.net/png/615581-200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087792" y="2852936"/>
            <a:ext cx="612000" cy="612000"/>
          </a:xfrm>
          <a:prstGeom prst="rect">
            <a:avLst/>
          </a:prstGeom>
          <a:noFill/>
        </p:spPr>
      </p:pic>
      <p:sp>
        <p:nvSpPr>
          <p:cNvPr id="51" name="文字方塊 50"/>
          <p:cNvSpPr txBox="1"/>
          <p:nvPr/>
        </p:nvSpPr>
        <p:spPr>
          <a:xfrm>
            <a:off x="1761460" y="3429001"/>
            <a:ext cx="1154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 smtClean="0">
                <a:latin typeface="華康中圓體(P)" pitchFamily="34" charset="-120"/>
                <a:ea typeface="華康中圓體(P)" pitchFamily="34" charset="-120"/>
              </a:rPr>
              <a:t>填寫篩檢</a:t>
            </a:r>
            <a:endParaRPr lang="en-US" altLang="zh-TW" sz="1400" dirty="0" smtClean="0">
              <a:latin typeface="華康中圓體(P)" pitchFamily="34" charset="-120"/>
              <a:ea typeface="華康中圓體(P)" pitchFamily="34" charset="-120"/>
            </a:endParaRPr>
          </a:p>
          <a:p>
            <a:pPr algn="ctr"/>
            <a:r>
              <a:rPr lang="zh-TW" altLang="en-US" sz="1400" dirty="0" smtClean="0">
                <a:latin typeface="華康中圓體(P)" pitchFamily="34" charset="-120"/>
                <a:ea typeface="華康中圓體(P)" pitchFamily="34" charset="-120"/>
              </a:rPr>
              <a:t>表單及簽名</a:t>
            </a:r>
            <a:endParaRPr lang="en-US" altLang="zh-TW" sz="1400" dirty="0" smtClean="0">
              <a:latin typeface="華康中圓體(P)" pitchFamily="34" charset="-120"/>
              <a:ea typeface="華康中圓體(P)" pitchFamily="34" charset="-120"/>
            </a:endParaRPr>
          </a:p>
        </p:txBody>
      </p:sp>
      <p:pic>
        <p:nvPicPr>
          <p:cNvPr id="52" name="Picture 2"/>
          <p:cNvPicPr>
            <a:picLocks noChangeAspect="1" noChangeArrowheads="1"/>
          </p:cNvPicPr>
          <p:nvPr/>
        </p:nvPicPr>
        <p:blipFill>
          <a:blip r:embed="rId13" cstate="print"/>
          <a:srcRect l="13348" t="25219" r="52199" b="66906"/>
          <a:stretch>
            <a:fillRect/>
          </a:stretch>
        </p:blipFill>
        <p:spPr bwMode="auto">
          <a:xfrm>
            <a:off x="6732240" y="5373217"/>
            <a:ext cx="2160240" cy="370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2" descr="https://d30y9cdsu7xlg0.cloudfront.net/png/111276-20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9128" y="2996952"/>
            <a:ext cx="320824" cy="320824"/>
          </a:xfrm>
          <a:prstGeom prst="rect">
            <a:avLst/>
          </a:prstGeom>
          <a:noFill/>
        </p:spPr>
      </p:pic>
      <p:sp>
        <p:nvSpPr>
          <p:cNvPr id="54" name="Line 15"/>
          <p:cNvSpPr>
            <a:spLocks noChangeShapeType="1"/>
          </p:cNvSpPr>
          <p:nvPr/>
        </p:nvSpPr>
        <p:spPr bwMode="auto">
          <a:xfrm>
            <a:off x="4199953" y="3212976"/>
            <a:ext cx="300039" cy="0"/>
          </a:xfrm>
          <a:prstGeom prst="line">
            <a:avLst/>
          </a:prstGeom>
          <a:noFill/>
          <a:ln w="9525">
            <a:solidFill>
              <a:srgbClr val="333333"/>
            </a:solidFill>
            <a:round/>
            <a:headEnd/>
            <a:tailEnd type="triangle" w="med" len="med"/>
          </a:ln>
        </p:spPr>
        <p:txBody>
          <a:bodyPr lIns="0" tIns="0" rIns="0" bIns="0">
            <a:spAutoFit/>
          </a:bodyPr>
          <a:lstStyle/>
          <a:p>
            <a:endParaRPr lang="zh-TW" altLang="en-US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55" name="Line 15"/>
          <p:cNvSpPr>
            <a:spLocks noChangeShapeType="1"/>
          </p:cNvSpPr>
          <p:nvPr/>
        </p:nvSpPr>
        <p:spPr bwMode="auto">
          <a:xfrm>
            <a:off x="4992041" y="3212976"/>
            <a:ext cx="300039" cy="0"/>
          </a:xfrm>
          <a:prstGeom prst="line">
            <a:avLst/>
          </a:prstGeom>
          <a:noFill/>
          <a:ln w="9525">
            <a:solidFill>
              <a:srgbClr val="333333"/>
            </a:solidFill>
            <a:round/>
            <a:headEnd/>
            <a:tailEnd type="triangle" w="med" len="med"/>
          </a:ln>
        </p:spPr>
        <p:txBody>
          <a:bodyPr lIns="0" tIns="0" rIns="0" bIns="0">
            <a:spAutoFit/>
          </a:bodyPr>
          <a:lstStyle/>
          <a:p>
            <a:endParaRPr lang="zh-TW" altLang="en-US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57" name="Line 30"/>
          <p:cNvSpPr>
            <a:spLocks noChangeShapeType="1"/>
          </p:cNvSpPr>
          <p:nvPr/>
        </p:nvSpPr>
        <p:spPr bwMode="auto">
          <a:xfrm>
            <a:off x="3635896" y="3537136"/>
            <a:ext cx="0" cy="1116000"/>
          </a:xfrm>
          <a:prstGeom prst="line">
            <a:avLst/>
          </a:prstGeom>
          <a:noFill/>
          <a:ln w="9525">
            <a:solidFill>
              <a:srgbClr val="333333"/>
            </a:solidFill>
            <a:round/>
            <a:headEnd/>
            <a:tailEnd type="triangle" w="med" len="med"/>
          </a:ln>
        </p:spPr>
        <p:txBody>
          <a:bodyPr lIns="0" tIns="0" rIns="0" bIns="0">
            <a:spAutoFit/>
          </a:bodyPr>
          <a:lstStyle/>
          <a:p>
            <a:endParaRPr lang="zh-TW" altLang="en-US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cxnSp>
        <p:nvCxnSpPr>
          <p:cNvPr id="60" name="直線接點 59"/>
          <p:cNvCxnSpPr/>
          <p:nvPr/>
        </p:nvCxnSpPr>
        <p:spPr>
          <a:xfrm>
            <a:off x="3060272" y="4005064"/>
            <a:ext cx="3960000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圓角矩形 57"/>
          <p:cNvSpPr/>
          <p:nvPr/>
        </p:nvSpPr>
        <p:spPr>
          <a:xfrm>
            <a:off x="4139952" y="3861048"/>
            <a:ext cx="1656184" cy="324000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500" dirty="0" smtClean="0">
                <a:solidFill>
                  <a:schemeClr val="tx1"/>
                </a:solidFill>
                <a:latin typeface="華康中圓體(P)" pitchFamily="34" charset="-120"/>
                <a:ea typeface="華康中圓體(P)" pitchFamily="34" charset="-120"/>
              </a:rPr>
              <a:t>健保署申報作業</a:t>
            </a:r>
            <a:endParaRPr lang="zh-TW" altLang="en-US" sz="1500" dirty="0">
              <a:solidFill>
                <a:schemeClr val="tx1"/>
              </a:solidFill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65" name="流程圖: 抽選 64"/>
          <p:cNvSpPr/>
          <p:nvPr/>
        </p:nvSpPr>
        <p:spPr>
          <a:xfrm rot="5400000">
            <a:off x="2915816" y="3933056"/>
            <a:ext cx="144016" cy="144016"/>
          </a:xfrm>
          <a:prstGeom prst="flowChartExtra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6" name="流程圖: 抽選 65"/>
          <p:cNvSpPr/>
          <p:nvPr/>
        </p:nvSpPr>
        <p:spPr>
          <a:xfrm rot="16200000" flipH="1">
            <a:off x="7020272" y="3933056"/>
            <a:ext cx="144016" cy="144016"/>
          </a:xfrm>
          <a:prstGeom prst="flowChartExtra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7" name="Line 15"/>
          <p:cNvSpPr>
            <a:spLocks noChangeShapeType="1"/>
          </p:cNvSpPr>
          <p:nvPr/>
        </p:nvSpPr>
        <p:spPr bwMode="auto">
          <a:xfrm>
            <a:off x="5064050" y="4941168"/>
            <a:ext cx="300039" cy="0"/>
          </a:xfrm>
          <a:prstGeom prst="line">
            <a:avLst/>
          </a:prstGeom>
          <a:noFill/>
          <a:ln w="9525">
            <a:solidFill>
              <a:srgbClr val="333333"/>
            </a:solidFill>
            <a:round/>
            <a:headEnd/>
            <a:tailEnd type="triangle" w="med" len="med"/>
          </a:ln>
        </p:spPr>
        <p:txBody>
          <a:bodyPr lIns="0" tIns="0" rIns="0" bIns="0">
            <a:spAutoFit/>
          </a:bodyPr>
          <a:lstStyle/>
          <a:p>
            <a:endParaRPr lang="zh-TW" altLang="en-US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68" name="Line 15"/>
          <p:cNvSpPr>
            <a:spLocks noChangeShapeType="1"/>
          </p:cNvSpPr>
          <p:nvPr/>
        </p:nvSpPr>
        <p:spPr bwMode="auto">
          <a:xfrm>
            <a:off x="6576218" y="4941168"/>
            <a:ext cx="300039" cy="0"/>
          </a:xfrm>
          <a:prstGeom prst="line">
            <a:avLst/>
          </a:prstGeom>
          <a:noFill/>
          <a:ln w="9525">
            <a:solidFill>
              <a:srgbClr val="333333"/>
            </a:solidFill>
            <a:round/>
            <a:headEnd/>
            <a:tailEnd type="triangle" w="med" len="med"/>
          </a:ln>
        </p:spPr>
        <p:txBody>
          <a:bodyPr lIns="0" tIns="0" rIns="0" bIns="0">
            <a:spAutoFit/>
          </a:bodyPr>
          <a:lstStyle/>
          <a:p>
            <a:endParaRPr lang="zh-TW" altLang="en-US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70" name="圓角矩形 69"/>
          <p:cNvSpPr/>
          <p:nvPr/>
        </p:nvSpPr>
        <p:spPr>
          <a:xfrm>
            <a:off x="7092280" y="5949280"/>
            <a:ext cx="1656184" cy="324000"/>
          </a:xfrm>
          <a:prstGeom prst="roundRect">
            <a:avLst>
              <a:gd name="adj" fmla="val 50000"/>
            </a:avLst>
          </a:prstGeom>
          <a:solidFill>
            <a:srgbClr val="F0EA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500" dirty="0" smtClean="0">
                <a:solidFill>
                  <a:schemeClr val="tx1"/>
                </a:solidFill>
                <a:latin typeface="華康中圓體(P)" pitchFamily="34" charset="-120"/>
                <a:ea typeface="華康中圓體(P)" pitchFamily="34" charset="-120"/>
              </a:rPr>
              <a:t>國健署上傳作業</a:t>
            </a:r>
            <a:endParaRPr lang="zh-TW" altLang="en-US" sz="1500" dirty="0">
              <a:solidFill>
                <a:schemeClr val="tx1"/>
              </a:solidFill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72" name="流程圖: 抽選 71"/>
          <p:cNvSpPr/>
          <p:nvPr/>
        </p:nvSpPr>
        <p:spPr>
          <a:xfrm rot="16200000" flipH="1">
            <a:off x="8748465" y="6021288"/>
            <a:ext cx="144016" cy="144016"/>
          </a:xfrm>
          <a:prstGeom prst="flowChartExtract">
            <a:avLst/>
          </a:prstGeom>
          <a:solidFill>
            <a:srgbClr val="F0EA00"/>
          </a:solidFill>
          <a:ln>
            <a:solidFill>
              <a:srgbClr val="F0E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3" name="流程圖: 抽選 72"/>
          <p:cNvSpPr/>
          <p:nvPr/>
        </p:nvSpPr>
        <p:spPr>
          <a:xfrm rot="5400000">
            <a:off x="6948265" y="6021288"/>
            <a:ext cx="144016" cy="144016"/>
          </a:xfrm>
          <a:prstGeom prst="flowChartExtract">
            <a:avLst/>
          </a:prstGeom>
          <a:solidFill>
            <a:srgbClr val="F0EA00"/>
          </a:solidFill>
          <a:ln>
            <a:solidFill>
              <a:srgbClr val="F0E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4" name="直線接點 73"/>
          <p:cNvCxnSpPr/>
          <p:nvPr/>
        </p:nvCxnSpPr>
        <p:spPr>
          <a:xfrm>
            <a:off x="179512" y="908720"/>
            <a:ext cx="2988000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接點 74"/>
          <p:cNvCxnSpPr/>
          <p:nvPr/>
        </p:nvCxnSpPr>
        <p:spPr>
          <a:xfrm>
            <a:off x="6660232" y="908720"/>
            <a:ext cx="2160000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文字方塊 55"/>
          <p:cNvSpPr txBox="1"/>
          <p:nvPr/>
        </p:nvSpPr>
        <p:spPr>
          <a:xfrm>
            <a:off x="179512" y="2420888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zh-TW" altLang="en-US" sz="1400" b="1" dirty="0" smtClean="0">
                <a:ln w="50800"/>
                <a:solidFill>
                  <a:sysClr val="windowText" lastClr="000000"/>
                </a:solidFill>
                <a:latin typeface="華康中圓體(P)" pitchFamily="34" charset="-120"/>
                <a:ea typeface="華康中圓體(P)" pitchFamily="34" charset="-120"/>
              </a:rPr>
              <a:t>健康便利站</a:t>
            </a:r>
            <a:endParaRPr lang="zh-TW" altLang="en-US" sz="1400" b="1" dirty="0">
              <a:ln w="50800"/>
              <a:solidFill>
                <a:sysClr val="windowText" lastClr="000000"/>
              </a:solidFill>
              <a:latin typeface="華康中圓體(P)" pitchFamily="34" charset="-120"/>
              <a:ea typeface="華康中圓體(P)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</a:rPr>
              <a:t>誰可以申請口篩服務</a:t>
            </a:r>
            <a:endParaRPr lang="zh-TW" altLang="en-US" dirty="0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1403648" y="2060848"/>
            <a:ext cx="6408712" cy="3672408"/>
          </a:xfrm>
          <a:prstGeom prst="round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 dirty="0">
              <a:solidFill>
                <a:schemeClr val="tx1"/>
              </a:solidFill>
            </a:endParaRPr>
          </a:p>
        </p:txBody>
      </p:sp>
      <p:pic>
        <p:nvPicPr>
          <p:cNvPr id="7" name="Picture 12" descr="https://d30y9cdsu7xlg0.cloudfront.net/png/675675-2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564904"/>
            <a:ext cx="1260000" cy="1260000"/>
          </a:xfrm>
          <a:prstGeom prst="rect">
            <a:avLst/>
          </a:prstGeom>
          <a:noFill/>
        </p:spPr>
      </p:pic>
      <p:pic>
        <p:nvPicPr>
          <p:cNvPr id="8" name="Picture 4" descr="https://d30y9cdsu7xlg0.cloudfront.net/png/603723-20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8064" y="2564904"/>
            <a:ext cx="1080000" cy="1080000"/>
          </a:xfrm>
          <a:prstGeom prst="rect">
            <a:avLst/>
          </a:prstGeom>
          <a:noFill/>
        </p:spPr>
      </p:pic>
      <p:pic>
        <p:nvPicPr>
          <p:cNvPr id="9" name="Picture 14" descr="https://d30y9cdsu7xlg0.cloudfront.net/png/626720-20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8902929">
            <a:off x="3785013" y="3146069"/>
            <a:ext cx="720000" cy="720000"/>
          </a:xfrm>
          <a:prstGeom prst="rect">
            <a:avLst/>
          </a:prstGeom>
          <a:noFill/>
        </p:spPr>
      </p:pic>
      <p:pic>
        <p:nvPicPr>
          <p:cNvPr id="10" name="Picture 6" descr="https://d30y9cdsu7xlg0.cloudfront.net/png/675666-20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8280" y="2492896"/>
            <a:ext cx="1224000" cy="1224000"/>
          </a:xfrm>
          <a:prstGeom prst="rect">
            <a:avLst/>
          </a:prstGeom>
          <a:noFill/>
        </p:spPr>
      </p:pic>
      <p:sp>
        <p:nvSpPr>
          <p:cNvPr id="11" name="文字方塊 10"/>
          <p:cNvSpPr txBox="1"/>
          <p:nvPr/>
        </p:nvSpPr>
        <p:spPr>
          <a:xfrm>
            <a:off x="3491880" y="4941168"/>
            <a:ext cx="233910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100" kern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可執行口腔癌篩檢</a:t>
            </a:r>
            <a:endParaRPr lang="zh-TW" altLang="en-US" sz="2100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2080512" y="3657798"/>
            <a:ext cx="52998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100" kern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 </a:t>
            </a:r>
            <a:r>
              <a:rPr lang="zh-TW" altLang="en-US" sz="2100" kern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牙科               耳鼻喉科        核可之其它</a:t>
            </a:r>
            <a:endParaRPr lang="en-US" altLang="zh-TW" sz="2100" kern="0" dirty="0" smtClean="0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r>
              <a:rPr lang="zh-TW" altLang="en-US" sz="2100" kern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                      專科醫師        科專科醫師</a:t>
            </a:r>
            <a:endParaRPr lang="zh-TW" altLang="en-US" sz="2100" dirty="0" smtClean="0"/>
          </a:p>
          <a:p>
            <a:endParaRPr lang="zh-TW" altLang="en-US" sz="2100" dirty="0"/>
          </a:p>
        </p:txBody>
      </p:sp>
      <p:cxnSp>
        <p:nvCxnSpPr>
          <p:cNvPr id="15" name="直線接點 14"/>
          <p:cNvCxnSpPr/>
          <p:nvPr/>
        </p:nvCxnSpPr>
        <p:spPr>
          <a:xfrm>
            <a:off x="179512" y="908720"/>
            <a:ext cx="1692000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/>
          <p:cNvCxnSpPr/>
          <p:nvPr/>
        </p:nvCxnSpPr>
        <p:spPr>
          <a:xfrm>
            <a:off x="7308480" y="908720"/>
            <a:ext cx="1584000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接點 2"/>
          <p:cNvCxnSpPr/>
          <p:nvPr/>
        </p:nvCxnSpPr>
        <p:spPr>
          <a:xfrm>
            <a:off x="3059832" y="1700808"/>
            <a:ext cx="0" cy="36724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直線接點 3"/>
          <p:cNvCxnSpPr/>
          <p:nvPr/>
        </p:nvCxnSpPr>
        <p:spPr>
          <a:xfrm>
            <a:off x="5724128" y="1700808"/>
            <a:ext cx="0" cy="36724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/>
          <a:srcRect l="1331" t="2552" r="6843"/>
          <a:stretch>
            <a:fillRect/>
          </a:stretch>
        </p:blipFill>
        <p:spPr bwMode="auto">
          <a:xfrm>
            <a:off x="0" y="3429000"/>
            <a:ext cx="2992911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標題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44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+mj-cs"/>
              </a:rPr>
              <a:t>申請口篩服務</a:t>
            </a:r>
            <a:endParaRPr kumimoji="0" lang="zh-TW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華康中圓體(P)" pitchFamily="34" charset="-120"/>
              <a:ea typeface="華康中圓體(P)" pitchFamily="34" charset="-120"/>
              <a:cs typeface="+mj-cs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683568" y="4365104"/>
            <a:ext cx="1044000" cy="252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9" name="矩形 2"/>
          <p:cNvSpPr>
            <a:spLocks noChangeArrowheads="1"/>
          </p:cNvSpPr>
          <p:nvPr/>
        </p:nvSpPr>
        <p:spPr bwMode="auto">
          <a:xfrm>
            <a:off x="0" y="1988840"/>
            <a:ext cx="324036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zh-TW" altLang="en-US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查詢：</a:t>
            </a:r>
            <a:r>
              <a:rPr lang="zh-TW" altLang="en-US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衛福部</a:t>
            </a:r>
            <a:r>
              <a:rPr lang="zh-TW" altLang="en-US" b="0" dirty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中央健保署健保特約醫</a:t>
            </a:r>
            <a:r>
              <a:rPr lang="zh-TW" altLang="en-US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事機構網頁</a:t>
            </a:r>
            <a:endParaRPr lang="zh-TW" altLang="en-US" b="0" dirty="0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endParaRPr lang="en-US" altLang="zh-TW" dirty="0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10" name="矩形 9"/>
          <p:cNvSpPr/>
          <p:nvPr/>
        </p:nvSpPr>
        <p:spPr bwMode="auto">
          <a:xfrm>
            <a:off x="2267744" y="4581128"/>
            <a:ext cx="396000" cy="216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11" name="文字方塊 5"/>
          <p:cNvSpPr txBox="1">
            <a:spLocks noChangeArrowheads="1"/>
          </p:cNvSpPr>
          <p:nvPr/>
        </p:nvSpPr>
        <p:spPr bwMode="auto">
          <a:xfrm rot="16200000">
            <a:off x="357750" y="4099681"/>
            <a:ext cx="492443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r>
              <a:rPr lang="en-US" altLang="zh-TW" sz="2000" b="1" dirty="0">
                <a:solidFill>
                  <a:srgbClr val="FF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1</a:t>
            </a:r>
            <a:endParaRPr lang="zh-TW" altLang="en-US" sz="2000" b="1" dirty="0">
              <a:solidFill>
                <a:srgbClr val="FF0000"/>
              </a:solidFill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12" name="矩形 9"/>
          <p:cNvSpPr>
            <a:spLocks noChangeArrowheads="1"/>
          </p:cNvSpPr>
          <p:nvPr/>
        </p:nvSpPr>
        <p:spPr bwMode="auto">
          <a:xfrm>
            <a:off x="1957916" y="4293096"/>
            <a:ext cx="38183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000" b="1" dirty="0">
                <a:solidFill>
                  <a:srgbClr val="FF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2</a:t>
            </a:r>
            <a:endParaRPr lang="zh-TW" altLang="en-US" sz="2000" b="1" dirty="0">
              <a:solidFill>
                <a:srgbClr val="FF0000"/>
              </a:solidFill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pic>
        <p:nvPicPr>
          <p:cNvPr id="13" name="圖片 5"/>
          <p:cNvPicPr>
            <a:picLocks noChangeAspect="1"/>
          </p:cNvPicPr>
          <p:nvPr/>
        </p:nvPicPr>
        <p:blipFill>
          <a:blip r:embed="rId3" cstate="print"/>
          <a:srcRect r="59101" b="8476"/>
          <a:stretch>
            <a:fillRect/>
          </a:stretch>
        </p:blipFill>
        <p:spPr bwMode="auto">
          <a:xfrm>
            <a:off x="3131840" y="3356992"/>
            <a:ext cx="2520280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圖片 2"/>
          <p:cNvPicPr>
            <a:picLocks noChangeAspect="1"/>
          </p:cNvPicPr>
          <p:nvPr/>
        </p:nvPicPr>
        <p:blipFill>
          <a:blip r:embed="rId4" cstate="print"/>
          <a:srcRect r="62357" b="-14286"/>
          <a:stretch>
            <a:fillRect/>
          </a:stretch>
        </p:blipFill>
        <p:spPr bwMode="auto">
          <a:xfrm>
            <a:off x="3131840" y="1788880"/>
            <a:ext cx="2520000" cy="5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文字方塊 14"/>
          <p:cNvSpPr txBox="1">
            <a:spLocks noChangeArrowheads="1"/>
          </p:cNvSpPr>
          <p:nvPr/>
        </p:nvSpPr>
        <p:spPr bwMode="auto">
          <a:xfrm rot="16200000">
            <a:off x="4574000" y="4014679"/>
            <a:ext cx="492443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r>
              <a:rPr lang="en-US" altLang="zh-TW" sz="2000" b="1" dirty="0">
                <a:solidFill>
                  <a:srgbClr val="FF0000"/>
                </a:solidFill>
                <a:latin typeface="華康中圓體(P)" pitchFamily="34" charset="-120"/>
                <a:ea typeface="華康中圓體(P)" pitchFamily="34" charset="-120"/>
              </a:rPr>
              <a:t>3</a:t>
            </a:r>
            <a:endParaRPr lang="zh-TW" altLang="en-US" sz="2000" b="1" dirty="0">
              <a:solidFill>
                <a:srgbClr val="FF0000"/>
              </a:solidFill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18" name="矩形 17"/>
          <p:cNvSpPr/>
          <p:nvPr/>
        </p:nvSpPr>
        <p:spPr bwMode="auto">
          <a:xfrm>
            <a:off x="5004048" y="3933080"/>
            <a:ext cx="648000" cy="180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2555776" y="908721"/>
            <a:ext cx="460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(</a:t>
            </a:r>
            <a:r>
              <a:rPr lang="zh-TW" altLang="en-US" sz="24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填寫健保特約服務異動三聯單</a:t>
            </a:r>
            <a:r>
              <a:rPr lang="en-US" altLang="zh-TW" sz="24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)</a:t>
            </a:r>
            <a:endParaRPr lang="zh-TW" altLang="en-US" sz="2400" dirty="0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</a:endParaRPr>
          </a:p>
        </p:txBody>
      </p:sp>
      <p:pic>
        <p:nvPicPr>
          <p:cNvPr id="21" name="Picture 14" descr="https://d30y9cdsu7xlg0.cloudfront.net/png/626720-20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8902929">
            <a:off x="875239" y="2400791"/>
            <a:ext cx="1110841" cy="1166291"/>
          </a:xfrm>
          <a:prstGeom prst="rect">
            <a:avLst/>
          </a:prstGeom>
          <a:noFill/>
        </p:spPr>
      </p:pic>
      <p:cxnSp>
        <p:nvCxnSpPr>
          <p:cNvPr id="24" name="直線接點 23"/>
          <p:cNvCxnSpPr/>
          <p:nvPr/>
        </p:nvCxnSpPr>
        <p:spPr>
          <a:xfrm flipH="1" flipV="1">
            <a:off x="3851920" y="3140968"/>
            <a:ext cx="1152128" cy="7920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/>
          <p:cNvCxnSpPr/>
          <p:nvPr/>
        </p:nvCxnSpPr>
        <p:spPr>
          <a:xfrm flipH="1" flipV="1">
            <a:off x="5580112" y="3140968"/>
            <a:ext cx="72008" cy="7920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/>
          <p:cNvSpPr/>
          <p:nvPr/>
        </p:nvSpPr>
        <p:spPr>
          <a:xfrm>
            <a:off x="3851920" y="2564904"/>
            <a:ext cx="1728192" cy="576064"/>
          </a:xfrm>
          <a:prstGeom prst="rect">
            <a:avLst/>
          </a:prstGeom>
          <a:solidFill>
            <a:srgbClr val="FFFFFF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華康中圓體(P)" pitchFamily="34" charset="-120"/>
                <a:ea typeface="華康中圓體(P)" pitchFamily="34" charset="-120"/>
              </a:rPr>
              <a:t>口腔黏膜檢查</a:t>
            </a:r>
            <a:endParaRPr lang="zh-TW" altLang="en-US" dirty="0">
              <a:solidFill>
                <a:schemeClr val="tx1"/>
              </a:solidFill>
              <a:latin typeface="華康中圓體(P)" pitchFamily="34" charset="-120"/>
              <a:ea typeface="華康中圓體(P)" pitchFamily="34" charset="-120"/>
            </a:endParaRPr>
          </a:p>
        </p:txBody>
      </p:sp>
      <p:pic>
        <p:nvPicPr>
          <p:cNvPr id="35" name="圖片 1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22618" y="5672114"/>
            <a:ext cx="1185887" cy="11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矩形 2"/>
          <p:cNvSpPr>
            <a:spLocks noChangeArrowheads="1"/>
          </p:cNvSpPr>
          <p:nvPr/>
        </p:nvSpPr>
        <p:spPr bwMode="auto">
          <a:xfrm>
            <a:off x="4538909" y="5873553"/>
            <a:ext cx="3849515" cy="1155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altLang="zh-TW" sz="1600" dirty="0" smtClean="0">
                <a:solidFill>
                  <a:srgbClr val="FF0066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※</a:t>
            </a:r>
            <a:r>
              <a:rPr lang="zh-TW" altLang="en-US" sz="160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若無申請，下載表單</a:t>
            </a:r>
            <a:r>
              <a:rPr lang="zh-TW" altLang="en-US" sz="16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可至衛生局</a:t>
            </a:r>
            <a:endParaRPr lang="en-US" altLang="zh-TW" sz="1600" b="0" dirty="0" smtClean="0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r>
              <a:rPr lang="zh-TW" altLang="en-US" sz="16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   癌症篩</a:t>
            </a:r>
            <a:r>
              <a:rPr lang="zh-TW" altLang="en-US" sz="1600" b="0" dirty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檢便利</a:t>
            </a:r>
            <a:r>
              <a:rPr lang="zh-TW" altLang="en-US" sz="16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網站</a:t>
            </a:r>
            <a:r>
              <a:rPr lang="en-US" altLang="zh-TW" sz="16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  <a:sym typeface="Wingdings" pitchFamily="2" charset="2"/>
              </a:rPr>
              <a:t>(</a:t>
            </a:r>
            <a:r>
              <a:rPr lang="en-US" altLang="zh-TW" sz="1600" b="0" dirty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QR-Code</a:t>
            </a:r>
            <a:r>
              <a:rPr lang="zh-TW" altLang="en-US" sz="1600" b="0" dirty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如右</a:t>
            </a:r>
            <a:r>
              <a:rPr lang="en-US" altLang="zh-TW" sz="16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)</a:t>
            </a:r>
          </a:p>
          <a:p>
            <a:r>
              <a:rPr lang="zh-TW" altLang="en-US" sz="16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altLang="zh-TW" sz="16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  <a:sym typeface="Wingdings" pitchFamily="2" charset="2"/>
              </a:rPr>
              <a:t></a:t>
            </a:r>
            <a:r>
              <a:rPr lang="zh-TW" altLang="en-US" sz="1600" b="0" dirty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下載特區</a:t>
            </a:r>
            <a:r>
              <a:rPr lang="en-US" altLang="zh-TW" sz="1600" b="0" dirty="0">
                <a:latin typeface="華康中圓體(P)" pitchFamily="34" charset="-120"/>
                <a:ea typeface="華康中圓體(P)" pitchFamily="34" charset="-120"/>
                <a:cs typeface="Times New Roman" pitchFamily="18" charset="0"/>
                <a:sym typeface="Wingdings" pitchFamily="2" charset="2"/>
              </a:rPr>
              <a:t></a:t>
            </a:r>
            <a:r>
              <a:rPr lang="zh-TW" altLang="en-US" sz="1600" b="0" dirty="0">
                <a:latin typeface="華康中圓體(P)" pitchFamily="34" charset="-120"/>
                <a:ea typeface="華康中圓體(P)" pitchFamily="34" charset="-120"/>
                <a:cs typeface="Times New Roman" pitchFamily="18" charset="0"/>
                <a:sym typeface="Wingdings" pitchFamily="2" charset="2"/>
              </a:rPr>
              <a:t>表單</a:t>
            </a:r>
            <a:endParaRPr lang="en-US" altLang="zh-TW" sz="1600" b="0" dirty="0">
              <a:latin typeface="華康中圓體(P)" pitchFamily="34" charset="-120"/>
              <a:ea typeface="華康中圓體(P)" pitchFamily="34" charset="-120"/>
              <a:cs typeface="Times New Roman" pitchFamily="18" charset="0"/>
              <a:sym typeface="Wingdings" pitchFamily="2" charset="2"/>
            </a:endParaRPr>
          </a:p>
          <a:p>
            <a:r>
              <a:rPr lang="en-US" altLang="zh-TW" sz="1600" b="0" dirty="0">
                <a:latin typeface="華康中圓體(P)" pitchFamily="34" charset="-120"/>
                <a:ea typeface="華康中圓體(P)" pitchFamily="34" charset="-120"/>
                <a:cs typeface="Times New Roman" pitchFamily="18" charset="0"/>
                <a:sym typeface="Wingdings" pitchFamily="2" charset="2"/>
              </a:rPr>
              <a:t>  </a:t>
            </a:r>
            <a:endParaRPr lang="en-US" altLang="zh-TW" sz="1600" b="0" dirty="0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5796136" y="1628800"/>
            <a:ext cx="33478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zh-TW" altLang="en-US" sz="160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填寫</a:t>
            </a:r>
            <a:r>
              <a:rPr lang="zh-TW" altLang="en-US" sz="1600" dirty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表單</a:t>
            </a:r>
            <a:r>
              <a:rPr lang="en-US" altLang="zh-TW" sz="160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(</a:t>
            </a:r>
            <a:r>
              <a:rPr lang="zh-TW" altLang="en-US" sz="160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紅色框區</a:t>
            </a:r>
            <a:r>
              <a:rPr lang="zh-TW" altLang="en-US" sz="1600" dirty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塊</a:t>
            </a:r>
            <a:r>
              <a:rPr lang="en-US" altLang="zh-TW" sz="1600" dirty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)</a:t>
            </a:r>
            <a:r>
              <a:rPr lang="zh-TW" altLang="en-US" sz="1600" dirty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一</a:t>
            </a:r>
            <a:r>
              <a:rPr lang="zh-TW" altLang="en-US" sz="16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式三聯</a:t>
            </a:r>
            <a:endParaRPr lang="en-US" altLang="zh-TW" sz="1600" dirty="0" smtClean="0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pPr>
              <a:defRPr/>
            </a:pPr>
            <a:r>
              <a:rPr lang="zh-TW" altLang="en-US" sz="160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  <a:sym typeface="Wingdings" panose="05000000000000000000" pitchFamily="2" charset="2"/>
              </a:rPr>
              <a:t>  </a:t>
            </a:r>
            <a:r>
              <a:rPr lang="en-US" altLang="zh-TW" sz="160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  <a:sym typeface="Wingdings" panose="05000000000000000000" pitchFamily="2" charset="2"/>
              </a:rPr>
              <a:t></a:t>
            </a:r>
            <a:r>
              <a:rPr lang="zh-TW" altLang="en-US" sz="1600" b="0" dirty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三聯</a:t>
            </a:r>
            <a:r>
              <a:rPr lang="zh-TW" altLang="en-US" sz="1600" dirty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右上角均蓋合約</a:t>
            </a:r>
            <a:r>
              <a:rPr lang="zh-TW" altLang="en-US" sz="16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醫療</a:t>
            </a:r>
            <a:r>
              <a:rPr lang="zh-TW" altLang="en-US" sz="1600" dirty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院</a:t>
            </a:r>
            <a:r>
              <a:rPr lang="zh-TW" altLang="en-US" sz="16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所    </a:t>
            </a:r>
            <a:endParaRPr lang="en-US" altLang="zh-TW" sz="1600" dirty="0" smtClean="0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pPr>
              <a:defRPr/>
            </a:pPr>
            <a:r>
              <a:rPr lang="zh-TW" altLang="en-US" sz="16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     章及</a:t>
            </a:r>
            <a:r>
              <a:rPr lang="zh-TW" altLang="en-US" sz="1600" dirty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負責人</a:t>
            </a:r>
            <a:r>
              <a:rPr lang="zh-TW" altLang="en-US" sz="160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印章</a:t>
            </a:r>
            <a:endParaRPr lang="en-US" altLang="zh-TW" sz="1600" dirty="0" smtClean="0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pPr>
              <a:defRPr/>
            </a:pPr>
            <a:r>
              <a:rPr lang="zh-TW" altLang="en-US" sz="160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  <a:sym typeface="Wingdings" panose="05000000000000000000" pitchFamily="2" charset="2"/>
              </a:rPr>
              <a:t>  </a:t>
            </a:r>
            <a:r>
              <a:rPr lang="en-US" altLang="zh-TW" sz="160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  <a:sym typeface="Wingdings" panose="05000000000000000000" pitchFamily="2" charset="2"/>
              </a:rPr>
              <a:t></a:t>
            </a:r>
            <a:r>
              <a:rPr lang="zh-TW" altLang="en-US" sz="16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逕自</a:t>
            </a:r>
            <a:r>
              <a:rPr lang="zh-TW" altLang="en-US" sz="160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郵寄</a:t>
            </a:r>
            <a:r>
              <a:rPr lang="zh-TW" altLang="en-US" sz="16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衛生福利部</a:t>
            </a:r>
            <a:r>
              <a:rPr lang="zh-TW" altLang="en-US" sz="1600" b="0" dirty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中央</a:t>
            </a:r>
            <a:r>
              <a:rPr lang="zh-TW" altLang="en-US" sz="16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健康</a:t>
            </a:r>
            <a:endParaRPr lang="en-US" altLang="zh-TW" sz="1600" b="0" dirty="0" smtClean="0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  <a:p>
            <a:pPr>
              <a:defRPr/>
            </a:pPr>
            <a:r>
              <a:rPr lang="zh-TW" altLang="en-US" sz="160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     </a:t>
            </a:r>
            <a:r>
              <a:rPr lang="zh-TW" altLang="en-US" sz="16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保險署</a:t>
            </a:r>
            <a:r>
              <a:rPr lang="zh-TW" altLang="en-US" sz="1600" dirty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高屏業務組</a:t>
            </a:r>
            <a:r>
              <a:rPr lang="en-US" altLang="zh-TW" sz="16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(</a:t>
            </a:r>
            <a:r>
              <a:rPr lang="en-US" altLang="zh-TW" sz="1600" dirty="0" smtClean="0">
                <a:latin typeface="華康中圓體(P)" pitchFamily="34" charset="-120"/>
                <a:ea typeface="華康中圓體(P)" pitchFamily="34" charset="-120"/>
              </a:rPr>
              <a:t>801</a:t>
            </a:r>
            <a:r>
              <a:rPr lang="zh-TW" altLang="zh-TW" sz="1600" dirty="0" smtClean="0">
                <a:latin typeface="華康中圓體(P)" pitchFamily="34" charset="-120"/>
                <a:ea typeface="華康中圓體(P)" pitchFamily="34" charset="-120"/>
              </a:rPr>
              <a:t>高雄市</a:t>
            </a:r>
            <a:r>
              <a:rPr lang="zh-TW" altLang="en-US" sz="1600" dirty="0" smtClean="0">
                <a:latin typeface="華康中圓體(P)" pitchFamily="34" charset="-120"/>
                <a:ea typeface="華康中圓體(P)" pitchFamily="34" charset="-120"/>
              </a:rPr>
              <a:t>    </a:t>
            </a:r>
            <a:endParaRPr lang="en-US" altLang="zh-TW" sz="1600" dirty="0" smtClean="0">
              <a:latin typeface="華康中圓體(P)" pitchFamily="34" charset="-120"/>
              <a:ea typeface="華康中圓體(P)" pitchFamily="34" charset="-120"/>
            </a:endParaRPr>
          </a:p>
          <a:p>
            <a:pPr>
              <a:defRPr/>
            </a:pPr>
            <a:r>
              <a:rPr lang="zh-TW" altLang="en-US" sz="1600" dirty="0" smtClean="0">
                <a:latin typeface="華康中圓體(P)" pitchFamily="34" charset="-120"/>
                <a:ea typeface="華康中圓體(P)" pitchFamily="34" charset="-120"/>
              </a:rPr>
              <a:t>     </a:t>
            </a:r>
            <a:r>
              <a:rPr lang="zh-TW" altLang="zh-TW" sz="1600" dirty="0" smtClean="0">
                <a:latin typeface="華康中圓體(P)" pitchFamily="34" charset="-120"/>
                <a:ea typeface="華康中圓體(P)" pitchFamily="34" charset="-120"/>
              </a:rPr>
              <a:t>前金區中正四路</a:t>
            </a:r>
            <a:r>
              <a:rPr lang="en-US" altLang="zh-TW" sz="1600" dirty="0" smtClean="0">
                <a:latin typeface="華康中圓體(P)" pitchFamily="34" charset="-120"/>
                <a:ea typeface="華康中圓體(P)" pitchFamily="34" charset="-120"/>
              </a:rPr>
              <a:t>259</a:t>
            </a:r>
            <a:r>
              <a:rPr lang="zh-TW" altLang="zh-TW" sz="1600" dirty="0" smtClean="0">
                <a:latin typeface="華康中圓體(P)" pitchFamily="34" charset="-120"/>
                <a:ea typeface="華康中圓體(P)" pitchFamily="34" charset="-120"/>
              </a:rPr>
              <a:t>號</a:t>
            </a:r>
            <a:r>
              <a:rPr lang="en-US" altLang="zh-TW" sz="16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)</a:t>
            </a:r>
            <a:r>
              <a:rPr lang="en-US" altLang="zh-TW" sz="160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  <a:sym typeface="Wingdings" panose="05000000000000000000" pitchFamily="2" charset="2"/>
              </a:rPr>
              <a:t></a:t>
            </a:r>
            <a:r>
              <a:rPr lang="zh-TW" altLang="en-US" sz="1600" b="0" dirty="0" smtClean="0">
                <a:latin typeface="華康中圓體(P)" pitchFamily="34" charset="-120"/>
                <a:ea typeface="華康中圓體(P)" pitchFamily="34" charset="-120"/>
                <a:cs typeface="Times New Roman" pitchFamily="18" charset="0"/>
                <a:sym typeface="Wingdings" panose="05000000000000000000" pitchFamily="2" charset="2"/>
              </a:rPr>
              <a:t>完成</a:t>
            </a:r>
            <a:endParaRPr lang="en-US" altLang="zh-TW" sz="1600" dirty="0"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pic>
        <p:nvPicPr>
          <p:cNvPr id="38" name="圖片 1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56176" y="3178938"/>
            <a:ext cx="2448272" cy="234234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</p:pic>
      <p:sp>
        <p:nvSpPr>
          <p:cNvPr id="39" name="矩形 38"/>
          <p:cNvSpPr/>
          <p:nvPr/>
        </p:nvSpPr>
        <p:spPr bwMode="auto">
          <a:xfrm>
            <a:off x="6228184" y="5157192"/>
            <a:ext cx="1080000" cy="180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40" name="矩形 39"/>
          <p:cNvSpPr/>
          <p:nvPr/>
        </p:nvSpPr>
        <p:spPr bwMode="auto">
          <a:xfrm>
            <a:off x="6180757" y="3213224"/>
            <a:ext cx="2268000" cy="3960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cxnSp>
        <p:nvCxnSpPr>
          <p:cNvPr id="27" name="直線接點 26"/>
          <p:cNvCxnSpPr/>
          <p:nvPr/>
        </p:nvCxnSpPr>
        <p:spPr>
          <a:xfrm>
            <a:off x="215800" y="692696"/>
            <a:ext cx="2484000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/>
          <p:cNvCxnSpPr/>
          <p:nvPr/>
        </p:nvCxnSpPr>
        <p:spPr>
          <a:xfrm>
            <a:off x="6444208" y="692696"/>
            <a:ext cx="2412000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字方塊 15"/>
          <p:cNvSpPr txBox="1"/>
          <p:nvPr/>
        </p:nvSpPr>
        <p:spPr>
          <a:xfrm>
            <a:off x="4716016" y="5644405"/>
            <a:ext cx="4752527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TW" altLang="en-US" sz="1400" dirty="0" smtClean="0">
                <a:latin typeface="華康中圓體(P)" pitchFamily="34" charset="-120"/>
                <a:ea typeface="華康中圓體(P)" pitchFamily="34" charset="-120"/>
              </a:rPr>
              <a:t>相關疑問可撥打衛生局 健康管理科 癌症防治股</a:t>
            </a:r>
            <a:endParaRPr lang="en-US" altLang="zh-TW" sz="1400" dirty="0" smtClean="0">
              <a:latin typeface="華康中圓體(P)" pitchFamily="34" charset="-120"/>
              <a:ea typeface="華康中圓體(P)" pitchFamily="34" charset="-120"/>
            </a:endParaRPr>
          </a:p>
          <a:p>
            <a:r>
              <a:rPr lang="zh-TW" altLang="en-US" sz="1400" dirty="0" smtClean="0">
                <a:latin typeface="華康中圓體(P)" pitchFamily="34" charset="-120"/>
                <a:ea typeface="華康中圓體(P)" pitchFamily="34" charset="-120"/>
              </a:rPr>
              <a:t> </a:t>
            </a:r>
            <a:r>
              <a:rPr lang="en-US" altLang="zh-TW" sz="1400" dirty="0" smtClean="0">
                <a:latin typeface="華康中圓體(P)" pitchFamily="34" charset="-120"/>
                <a:ea typeface="華康中圓體(P)" pitchFamily="34" charset="-120"/>
              </a:rPr>
              <a:t>07-7134000</a:t>
            </a:r>
            <a:r>
              <a:rPr lang="zh-TW" altLang="zh-TW" sz="1400" dirty="0" smtClean="0">
                <a:latin typeface="華康中圓體(P)" pitchFamily="34" charset="-120"/>
                <a:ea typeface="華康中圓體(P)" pitchFamily="34" charset="-120"/>
              </a:rPr>
              <a:t>分機</a:t>
            </a:r>
            <a:r>
              <a:rPr lang="en-US" altLang="zh-TW" sz="1400" dirty="0" smtClean="0">
                <a:latin typeface="華康中圓體(P)" pitchFamily="34" charset="-120"/>
                <a:ea typeface="華康中圓體(P)" pitchFamily="34" charset="-120"/>
              </a:rPr>
              <a:t>5113</a:t>
            </a:r>
            <a:r>
              <a:rPr lang="zh-TW" altLang="en-US" sz="1400" dirty="0" smtClean="0">
                <a:latin typeface="華康中圓體(P)" pitchFamily="34" charset="-120"/>
                <a:ea typeface="華康中圓體(P)" pitchFamily="34" charset="-120"/>
              </a:rPr>
              <a:t> 殷嘉璘</a:t>
            </a:r>
            <a:r>
              <a:rPr lang="zh-TW" altLang="zh-TW" sz="1400" dirty="0" smtClean="0">
                <a:latin typeface="華康中圓體(P)" pitchFamily="34" charset="-120"/>
                <a:ea typeface="華康中圓體(P)" pitchFamily="34" charset="-120"/>
              </a:rPr>
              <a:t>小姐</a:t>
            </a:r>
            <a:endParaRPr lang="en-US" altLang="zh-TW" sz="1400" dirty="0" smtClean="0">
              <a:latin typeface="華康中圓體(P)" pitchFamily="34" charset="-120"/>
              <a:ea typeface="華康中圓體(P)" pitchFamily="34" charset="-120"/>
            </a:endParaRPr>
          </a:p>
          <a:p>
            <a:r>
              <a:rPr lang="zh-TW" altLang="en-US" sz="1400" dirty="0" smtClean="0">
                <a:latin typeface="華康中圓體(P)" pitchFamily="34" charset="-120"/>
                <a:ea typeface="華康中圓體(P)" pitchFamily="34" charset="-120"/>
              </a:rPr>
              <a:t>                       </a:t>
            </a:r>
            <a:r>
              <a:rPr lang="zh-TW" altLang="zh-TW" sz="1400" dirty="0" smtClean="0">
                <a:latin typeface="華康中圓體(P)" pitchFamily="34" charset="-120"/>
                <a:ea typeface="華康中圓體(P)" pitchFamily="34" charset="-120"/>
              </a:rPr>
              <a:t>分機</a:t>
            </a:r>
            <a:r>
              <a:rPr lang="en-US" altLang="zh-TW" sz="1400" dirty="0" smtClean="0">
                <a:latin typeface="華康中圓體(P)" pitchFamily="34" charset="-120"/>
                <a:ea typeface="華康中圓體(P)" pitchFamily="34" charset="-120"/>
              </a:rPr>
              <a:t>5110 </a:t>
            </a:r>
            <a:r>
              <a:rPr lang="zh-TW" altLang="zh-TW" sz="1400" dirty="0" smtClean="0">
                <a:latin typeface="華康中圓體(P)" pitchFamily="34" charset="-120"/>
                <a:ea typeface="華康中圓體(P)" pitchFamily="34" charset="-120"/>
              </a:rPr>
              <a:t>李婉萍小姐</a:t>
            </a:r>
            <a:endParaRPr lang="en-US" altLang="zh-TW" sz="1400" dirty="0" smtClean="0">
              <a:latin typeface="華康中圓體(P)" pitchFamily="34" charset="-120"/>
              <a:ea typeface="華康中圓體(P)" pitchFamily="34" charset="-120"/>
            </a:endParaRPr>
          </a:p>
          <a:p>
            <a:r>
              <a:rPr lang="zh-TW" altLang="en-US" sz="1400" dirty="0" smtClean="0">
                <a:latin typeface="華康中圓體(P)" pitchFamily="34" charset="-120"/>
                <a:ea typeface="華康中圓體(P)" pitchFamily="34" charset="-120"/>
              </a:rPr>
              <a:t>                       </a:t>
            </a:r>
            <a:r>
              <a:rPr lang="zh-TW" altLang="zh-TW" sz="1400" dirty="0" smtClean="0">
                <a:latin typeface="華康中圓體(P)" pitchFamily="34" charset="-120"/>
                <a:ea typeface="華康中圓體(P)" pitchFamily="34" charset="-120"/>
              </a:rPr>
              <a:t>分機</a:t>
            </a:r>
            <a:r>
              <a:rPr lang="en-US" altLang="zh-TW" sz="1400" dirty="0" smtClean="0">
                <a:latin typeface="華康中圓體(P)" pitchFamily="34" charset="-120"/>
                <a:ea typeface="華康中圓體(P)" pitchFamily="34" charset="-120"/>
              </a:rPr>
              <a:t>5103 </a:t>
            </a:r>
            <a:r>
              <a:rPr lang="zh-TW" altLang="zh-TW" sz="1400" dirty="0" smtClean="0">
                <a:latin typeface="華康中圓體(P)" pitchFamily="34" charset="-120"/>
                <a:ea typeface="華康中圓體(P)" pitchFamily="34" charset="-120"/>
              </a:rPr>
              <a:t>謝孟君小姐</a:t>
            </a:r>
            <a:endParaRPr lang="en-US" altLang="zh-TW" sz="1400" dirty="0" smtClean="0">
              <a:latin typeface="華康中圓體(P)" pitchFamily="34" charset="-120"/>
              <a:ea typeface="華康中圓體(P)" pitchFamily="34" charset="-120"/>
            </a:endParaRPr>
          </a:p>
          <a:p>
            <a:r>
              <a:rPr lang="zh-TW" altLang="zh-TW" sz="1400" dirty="0" smtClean="0">
                <a:latin typeface="華康中圓體(P)" pitchFamily="34" charset="-120"/>
                <a:ea typeface="華康中圓體(P)" pitchFamily="34" charset="-120"/>
              </a:rPr>
              <a:t>歡迎來電洽詢</a:t>
            </a:r>
            <a:endParaRPr lang="en-US" altLang="zh-TW" sz="1400" dirty="0" smtClean="0">
              <a:latin typeface="華康中圓體(P)" pitchFamily="34" charset="-120"/>
              <a:ea typeface="華康中圓體(P)" pitchFamily="34" charset="-120"/>
            </a:endParaRPr>
          </a:p>
          <a:p>
            <a:endParaRPr lang="zh-TW" altLang="en-US" sz="1400" dirty="0"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26" name="橢圓 25"/>
          <p:cNvSpPr/>
          <p:nvPr/>
        </p:nvSpPr>
        <p:spPr>
          <a:xfrm>
            <a:off x="899592" y="4041160"/>
            <a:ext cx="7272808" cy="828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23" name="橢圓 22"/>
          <p:cNvSpPr/>
          <p:nvPr/>
        </p:nvSpPr>
        <p:spPr>
          <a:xfrm>
            <a:off x="899592" y="2240960"/>
            <a:ext cx="7272808" cy="828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23555" name="標題 1"/>
          <p:cNvSpPr txBox="1">
            <a:spLocks/>
          </p:cNvSpPr>
          <p:nvPr/>
        </p:nvSpPr>
        <p:spPr bwMode="auto">
          <a:xfrm>
            <a:off x="971601" y="332656"/>
            <a:ext cx="7488239" cy="1076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kumimoji="0" lang="zh-TW" altLang="en-US" sz="4400" b="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口腔癌篩檢資料</a:t>
            </a:r>
            <a:r>
              <a:rPr kumimoji="0" lang="zh-TW" altLang="en-US" sz="4400" b="0" dirty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上</a:t>
            </a:r>
            <a:r>
              <a:rPr kumimoji="0" lang="zh-TW" altLang="en-US" sz="4400" b="0" dirty="0" smtClean="0">
                <a:solidFill>
                  <a:srgbClr val="C00000"/>
                </a:solidFill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傳</a:t>
            </a:r>
            <a:endParaRPr kumimoji="0" lang="en-US" altLang="zh-TW" sz="4400" b="0" dirty="0">
              <a:solidFill>
                <a:srgbClr val="C00000"/>
              </a:solidFill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218218" y="2299520"/>
            <a:ext cx="61747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1</a:t>
            </a:r>
            <a:endParaRPr lang="zh-TW" altLang="en-US" sz="4400" b="0" cap="none" spc="0" dirty="0">
              <a:ln w="10160">
                <a:solidFill>
                  <a:schemeClr val="accent1"/>
                </a:solidFill>
                <a:prstDash val="solid"/>
              </a:ln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sp>
        <p:nvSpPr>
          <p:cNvPr id="17" name="圓角化同側角落矩形 4"/>
          <p:cNvSpPr/>
          <p:nvPr/>
        </p:nvSpPr>
        <p:spPr>
          <a:xfrm>
            <a:off x="1835696" y="2120777"/>
            <a:ext cx="6264696" cy="116420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7650" tIns="123825" rIns="247650" bIns="123825" numCol="1" spcCol="1270" anchor="ctr" anchorCtr="0">
            <a:noAutofit/>
          </a:bodyPr>
          <a:lstStyle/>
          <a:p>
            <a:pPr marL="228600" lvl="1" indent="-228600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zh-TW" altLang="en-US" sz="2200" kern="1200" dirty="0" smtClean="0">
                <a:solidFill>
                  <a:schemeClr val="tx1"/>
                </a:solidFill>
                <a:latin typeface="華康中圓體(P)" pitchFamily="34" charset="-120"/>
                <a:ea typeface="華康中圓體(P)" pitchFamily="34" charset="-120"/>
              </a:rPr>
              <a:t>直接使用口篩系統</a:t>
            </a:r>
            <a:r>
              <a:rPr lang="zh-TW" altLang="en-US" sz="2200" kern="1200" dirty="0" smtClean="0">
                <a:latin typeface="華康中圓體(P)" pitchFamily="34" charset="-120"/>
                <a:ea typeface="華康中圓體(P)" pitchFamily="34" charset="-120"/>
              </a:rPr>
              <a:t>（</a:t>
            </a:r>
            <a:r>
              <a:rPr lang="en-US" altLang="zh-TW" sz="2200" kern="1200" dirty="0" smtClean="0">
                <a:latin typeface="華康中圓體(P)" pitchFamily="34" charset="-120"/>
                <a:ea typeface="華康中圓體(P)" pitchFamily="34" charset="-120"/>
              </a:rPr>
              <a:t>http://10.249.16.1)</a:t>
            </a:r>
            <a:r>
              <a:rPr lang="zh-TW" altLang="en-US" sz="2200" kern="1200" dirty="0" smtClean="0">
                <a:solidFill>
                  <a:schemeClr val="tx1"/>
                </a:solidFill>
                <a:latin typeface="華康中圓體(P)" pitchFamily="34" charset="-120"/>
                <a:ea typeface="華康中圓體(P)" pitchFamily="34" charset="-120"/>
              </a:rPr>
              <a:t>登打</a:t>
            </a:r>
            <a:r>
              <a:rPr lang="en-US" altLang="en-US" sz="2200" kern="1200" dirty="0" smtClean="0">
                <a:solidFill>
                  <a:schemeClr val="tx1"/>
                </a:solidFill>
                <a:latin typeface="華康中圓體(P)" pitchFamily="34" charset="-120"/>
                <a:ea typeface="華康中圓體(P)" pitchFamily="34" charset="-120"/>
              </a:rPr>
              <a:t>，</a:t>
            </a:r>
            <a:r>
              <a:rPr lang="zh-TW" altLang="en-US" sz="2200" dirty="0" smtClean="0">
                <a:solidFill>
                  <a:schemeClr val="tx1"/>
                </a:solidFill>
                <a:latin typeface="華康中圓體(P)" pitchFamily="34" charset="-120"/>
                <a:ea typeface="華康中圓體(P)" pitchFamily="34" charset="-120"/>
              </a:rPr>
              <a:t>且</a:t>
            </a:r>
            <a:r>
              <a:rPr lang="zh-TW" altLang="en-US" sz="2200" kern="1200" dirty="0" smtClean="0">
                <a:solidFill>
                  <a:schemeClr val="tx1"/>
                </a:solidFill>
                <a:latin typeface="華康中圓體(P)" pitchFamily="34" charset="-120"/>
                <a:ea typeface="華康中圓體(P)" pitchFamily="34" charset="-120"/>
              </a:rPr>
              <a:t>不需費用</a:t>
            </a:r>
            <a:r>
              <a:rPr lang="zh-TW" altLang="en-US" sz="2200" kern="1200" dirty="0" smtClean="0">
                <a:latin typeface="華康中圓體(P)" pitchFamily="34" charset="-120"/>
                <a:ea typeface="華康中圓體(P)" pitchFamily="34" charset="-120"/>
              </a:rPr>
              <a:t>、不需</a:t>
            </a:r>
            <a:r>
              <a:rPr lang="zh-TW" altLang="en-US" sz="2200" kern="1200" dirty="0" smtClean="0">
                <a:solidFill>
                  <a:schemeClr val="tx1"/>
                </a:solidFill>
                <a:latin typeface="華康中圓體(P)" pitchFamily="34" charset="-120"/>
                <a:ea typeface="華康中圓體(P)" pitchFamily="34" charset="-120"/>
              </a:rPr>
              <a:t>拋轉</a:t>
            </a:r>
            <a:endParaRPr lang="zh-TW" altLang="en-US" sz="2200" kern="1200" dirty="0">
              <a:latin typeface="華康中圓體(P)" pitchFamily="34" charset="-120"/>
              <a:ea typeface="華康中圓體(P)" pitchFamily="34" charset="-12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907705" y="3969160"/>
            <a:ext cx="6516217" cy="9000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7650" tIns="123825" rIns="247650" bIns="123825" numCol="1" spcCol="1270" anchor="ctr" anchorCtr="0">
            <a:noAutofit/>
          </a:bodyPr>
          <a:lstStyle/>
          <a:p>
            <a:pPr marL="0" marR="0" lvl="1" indent="0" algn="l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TW" altLang="en-US" sz="2400" kern="1200" dirty="0" smtClean="0">
                <a:solidFill>
                  <a:schemeClr val="tx1"/>
                </a:solidFill>
                <a:latin typeface="華康中圓體(P)" pitchFamily="34" charset="-120"/>
                <a:ea typeface="華康中圓體(P)" pitchFamily="34" charset="-120"/>
              </a:rPr>
              <a:t>需費用，請洽自家電腦廠商</a:t>
            </a:r>
            <a:endParaRPr lang="en-US" altLang="zh-TW" sz="2400" dirty="0" smtClean="0">
              <a:solidFill>
                <a:schemeClr val="tx1"/>
              </a:solidFill>
              <a:latin typeface="華康中圓體(P)" pitchFamily="34" charset="-120"/>
              <a:ea typeface="華康中圓體(P)" pitchFamily="34" charset="-120"/>
            </a:endParaRPr>
          </a:p>
          <a:p>
            <a:pPr marL="0" marR="0" lvl="1" indent="0" algn="l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TW" altLang="en-US" sz="2200" kern="1200" dirty="0" smtClean="0">
                <a:solidFill>
                  <a:schemeClr val="tx1"/>
                </a:solidFill>
                <a:latin typeface="華康中圓體(P)" pitchFamily="34" charset="-120"/>
                <a:ea typeface="華康中圓體(P)" pitchFamily="34" charset="-120"/>
              </a:rPr>
              <a:t>使用資訊系統廠商軟體建檔後拋轉上傳</a:t>
            </a:r>
            <a:endParaRPr lang="zh-TW" altLang="en-US" sz="2200" kern="1200" dirty="0">
              <a:solidFill>
                <a:schemeClr val="tx1"/>
              </a:solidFill>
              <a:latin typeface="華康中圓體(P)" pitchFamily="34" charset="-120"/>
              <a:ea typeface="華康中圓體(P)" pitchFamily="34" charset="-120"/>
            </a:endParaRPr>
          </a:p>
        </p:txBody>
      </p:sp>
      <p:cxnSp>
        <p:nvCxnSpPr>
          <p:cNvPr id="21" name="直線接點 20"/>
          <p:cNvCxnSpPr/>
          <p:nvPr/>
        </p:nvCxnSpPr>
        <p:spPr>
          <a:xfrm>
            <a:off x="179512" y="908720"/>
            <a:ext cx="1800000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接點 21"/>
          <p:cNvCxnSpPr/>
          <p:nvPr/>
        </p:nvCxnSpPr>
        <p:spPr>
          <a:xfrm>
            <a:off x="7380512" y="908720"/>
            <a:ext cx="1476000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字方塊 8"/>
          <p:cNvSpPr txBox="1"/>
          <p:nvPr/>
        </p:nvSpPr>
        <p:spPr>
          <a:xfrm>
            <a:off x="1218221" y="4077073"/>
            <a:ext cx="6174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華康中圓體(P)" pitchFamily="34" charset="-120"/>
                <a:ea typeface="華康中圓體(P)" pitchFamily="34" charset="-120"/>
                <a:cs typeface="Times New Roman" pitchFamily="18" charset="0"/>
              </a:rPr>
              <a:t>2</a:t>
            </a:r>
            <a:endParaRPr lang="zh-TW" altLang="en-US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華康中圓體(P)" pitchFamily="34" charset="-120"/>
              <a:ea typeface="華康中圓體(P)" pitchFamily="34" charset="-120"/>
              <a:cs typeface="Times New Roman" pitchFamily="18" charset="0"/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2" cstate="print"/>
          <a:srcRect l="13348" t="25219" r="52199" b="66906"/>
          <a:stretch>
            <a:fillRect/>
          </a:stretch>
        </p:blipFill>
        <p:spPr bwMode="auto">
          <a:xfrm>
            <a:off x="5796136" y="2741837"/>
            <a:ext cx="3168352" cy="543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https://d30y9cdsu7xlg0.cloudfront.net/png/573852-200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lum bright="44000" contrast="-13000"/>
          </a:blip>
          <a:srcRect/>
          <a:stretch>
            <a:fillRect/>
          </a:stretch>
        </p:blipFill>
        <p:spPr bwMode="auto">
          <a:xfrm>
            <a:off x="6876256" y="4221088"/>
            <a:ext cx="864096" cy="864096"/>
          </a:xfrm>
          <a:prstGeom prst="rect">
            <a:avLst/>
          </a:prstGeom>
          <a:noFill/>
        </p:spPr>
      </p:pic>
      <p:pic>
        <p:nvPicPr>
          <p:cNvPr id="2051" name="Picture 3" descr="C:\Documents and Settings\嘉璘\Local Settings\Temporary Internet Files\Content.IE5\LDWJBYX3\1280px-Black_telephone_icon_from_DejaVu_Sans.svg[1]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172400" y="6021288"/>
            <a:ext cx="880472" cy="764704"/>
          </a:xfrm>
          <a:prstGeom prst="rect">
            <a:avLst/>
          </a:prstGeom>
          <a:noFill/>
        </p:spPr>
      </p:pic>
      <p:sp>
        <p:nvSpPr>
          <p:cNvPr id="19" name="橢圓形圖說文字 18"/>
          <p:cNvSpPr/>
          <p:nvPr/>
        </p:nvSpPr>
        <p:spPr>
          <a:xfrm rot="16200000">
            <a:off x="3707904" y="5445224"/>
            <a:ext cx="755576" cy="1008112"/>
          </a:xfrm>
          <a:prstGeom prst="wedgeEllipseCallou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ln>
                <a:solidFill>
                  <a:srgbClr val="C00000"/>
                </a:solidFill>
              </a:ln>
            </a:endParaRPr>
          </a:p>
        </p:txBody>
      </p:sp>
      <p:sp>
        <p:nvSpPr>
          <p:cNvPr id="24" name="文字方塊 23"/>
          <p:cNvSpPr txBox="1"/>
          <p:nvPr/>
        </p:nvSpPr>
        <p:spPr>
          <a:xfrm>
            <a:off x="8676456" y="50851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TW" altLang="en-US" dirty="0"/>
          </a:p>
        </p:txBody>
      </p:sp>
      <p:sp>
        <p:nvSpPr>
          <p:cNvPr id="27" name="文字方塊 26"/>
          <p:cNvSpPr txBox="1"/>
          <p:nvPr/>
        </p:nvSpPr>
        <p:spPr>
          <a:xfrm>
            <a:off x="3646873" y="5662989"/>
            <a:ext cx="8531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華康中圓體(P)" pitchFamily="34" charset="-120"/>
                <a:ea typeface="華康中圓體(P)" pitchFamily="34" charset="-120"/>
              </a:rPr>
              <a:t>CALL </a:t>
            </a:r>
          </a:p>
          <a:p>
            <a:pPr algn="ctr"/>
            <a:r>
              <a:rPr lang="en-US" altLang="zh-TW" b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華康中圓體(P)" pitchFamily="34" charset="-120"/>
                <a:ea typeface="華康中圓體(P)" pitchFamily="34" charset="-120"/>
              </a:rPr>
              <a:t>US</a:t>
            </a:r>
            <a:endParaRPr lang="zh-TW" altLang="en-US" b="1" dirty="0">
              <a:ln w="12700">
                <a:solidFill>
                  <a:srgbClr val="C0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華康中圓體(P)" pitchFamily="34" charset="-120"/>
              <a:ea typeface="華康中圓體(P)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7802</TotalTime>
  <Words>643</Words>
  <Application>Microsoft Office PowerPoint</Application>
  <PresentationFormat>如螢幕大小 (4:3)</PresentationFormat>
  <Paragraphs>112</Paragraphs>
  <Slides>10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佈景主題</vt:lpstr>
      <vt:lpstr>口腔癌防治業務 懶人包</vt:lpstr>
      <vt:lpstr>三要素</vt:lpstr>
      <vt:lpstr>實務-資格篇</vt:lpstr>
      <vt:lpstr>實務-補助篇</vt:lpstr>
      <vt:lpstr>實務-服務品質 (加強篩檢異常民眾追蹤)</vt:lpstr>
      <vt:lpstr>投影片 6</vt:lpstr>
      <vt:lpstr>誰可以申請口篩服務</vt:lpstr>
      <vt:lpstr>投影片 8</vt:lpstr>
      <vt:lpstr>投影片 9</vt:lpstr>
      <vt:lpstr>投影片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huge</dc:creator>
  <cp:lastModifiedBy>huge</cp:lastModifiedBy>
  <cp:revision>679</cp:revision>
  <dcterms:created xsi:type="dcterms:W3CDTF">2017-01-17T09:12:22Z</dcterms:created>
  <dcterms:modified xsi:type="dcterms:W3CDTF">2017-03-17T02:44:14Z</dcterms:modified>
</cp:coreProperties>
</file>